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8" r:id="rId2"/>
    <p:sldId id="256" r:id="rId3"/>
    <p:sldId id="260" r:id="rId4"/>
    <p:sldId id="261" r:id="rId5"/>
    <p:sldId id="268" r:id="rId6"/>
    <p:sldId id="264" r:id="rId7"/>
    <p:sldId id="259" r:id="rId8"/>
    <p:sldId id="271" r:id="rId9"/>
    <p:sldId id="274" r:id="rId10"/>
    <p:sldId id="262" r:id="rId11"/>
    <p:sldId id="270" r:id="rId12"/>
    <p:sldId id="272" r:id="rId13"/>
    <p:sldId id="273" r:id="rId14"/>
  </p:sldIdLst>
  <p:sldSz cx="9144000" cy="6858000" type="screen4x3"/>
  <p:notesSz cx="6858000" cy="9947275"/>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C13F"/>
    <a:srgbClr val="CA0877"/>
    <a:srgbClr val="08478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snapToGrid="0" snapToObjects="1">
      <p:cViewPr varScale="1">
        <p:scale>
          <a:sx n="59" d="100"/>
          <a:sy n="59" d="100"/>
        </p:scale>
        <p:origin x="-5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109" d="100"/>
          <a:sy n="109" d="100"/>
        </p:scale>
        <p:origin x="-4304" y="-104"/>
      </p:cViewPr>
      <p:guideLst>
        <p:guide orient="horz" pos="3134"/>
        <p:guide pos="216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2592" tIns="46296" rIns="92592" bIns="46296"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7364"/>
          </a:xfrm>
          <a:prstGeom prst="rect">
            <a:avLst/>
          </a:prstGeom>
        </p:spPr>
        <p:txBody>
          <a:bodyPr vert="horz" lIns="92592" tIns="46296" rIns="92592" bIns="46296" rtlCol="0"/>
          <a:lstStyle>
            <a:lvl1pPr algn="r">
              <a:defRPr sz="1200"/>
            </a:lvl1pPr>
          </a:lstStyle>
          <a:p>
            <a:fld id="{369153AC-7678-E944-BBD8-0906661100B4}" type="datetimeFigureOut">
              <a:rPr lang="en-US" smtClean="0"/>
              <a:pPr/>
              <a:t>11/6/2014</a:t>
            </a:fld>
            <a:endParaRPr lang="en-US"/>
          </a:p>
        </p:txBody>
      </p:sp>
      <p:sp>
        <p:nvSpPr>
          <p:cNvPr id="4" name="Footer Placeholder 3"/>
          <p:cNvSpPr>
            <a:spLocks noGrp="1"/>
          </p:cNvSpPr>
          <p:nvPr>
            <p:ph type="ftr" sz="quarter" idx="2"/>
          </p:nvPr>
        </p:nvSpPr>
        <p:spPr>
          <a:xfrm>
            <a:off x="0" y="9448184"/>
            <a:ext cx="2971800" cy="497364"/>
          </a:xfrm>
          <a:prstGeom prst="rect">
            <a:avLst/>
          </a:prstGeom>
        </p:spPr>
        <p:txBody>
          <a:bodyPr vert="horz" lIns="92592" tIns="46296" rIns="92592" bIns="46296"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8184"/>
            <a:ext cx="2971800" cy="497364"/>
          </a:xfrm>
          <a:prstGeom prst="rect">
            <a:avLst/>
          </a:prstGeom>
        </p:spPr>
        <p:txBody>
          <a:bodyPr vert="horz" lIns="92592" tIns="46296" rIns="92592" bIns="46296" rtlCol="0" anchor="b"/>
          <a:lstStyle>
            <a:lvl1pPr algn="r">
              <a:defRPr sz="1200"/>
            </a:lvl1pPr>
          </a:lstStyle>
          <a:p>
            <a:fld id="{D6C419A8-D730-0A45-8392-699899C9E316}" type="slidenum">
              <a:rPr lang="en-US" smtClean="0"/>
              <a:pPr/>
              <a:t>‹N›</a:t>
            </a:fld>
            <a:endParaRPr lang="en-US"/>
          </a:p>
        </p:txBody>
      </p:sp>
    </p:spTree>
    <p:extLst>
      <p:ext uri="{BB962C8B-B14F-4D97-AF65-F5344CB8AC3E}">
        <p14:creationId xmlns:p14="http://schemas.microsoft.com/office/powerpoint/2010/main" xmlns="" val="3782582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97364"/>
          </a:xfrm>
          <a:prstGeom prst="rect">
            <a:avLst/>
          </a:prstGeom>
        </p:spPr>
        <p:txBody>
          <a:bodyPr vert="horz" lIns="92592" tIns="46296" rIns="92592" bIns="46296" rtlCol="0"/>
          <a:lstStyle>
            <a:lvl1pPr algn="l">
              <a:defRPr sz="1200"/>
            </a:lvl1pPr>
          </a:lstStyle>
          <a:p>
            <a:endParaRPr lang="it-IT"/>
          </a:p>
        </p:txBody>
      </p:sp>
      <p:sp>
        <p:nvSpPr>
          <p:cNvPr id="3" name="Segnaposto data 2"/>
          <p:cNvSpPr>
            <a:spLocks noGrp="1"/>
          </p:cNvSpPr>
          <p:nvPr>
            <p:ph type="dt" idx="1"/>
          </p:nvPr>
        </p:nvSpPr>
        <p:spPr>
          <a:xfrm>
            <a:off x="3884613" y="0"/>
            <a:ext cx="2971800" cy="497364"/>
          </a:xfrm>
          <a:prstGeom prst="rect">
            <a:avLst/>
          </a:prstGeom>
        </p:spPr>
        <p:txBody>
          <a:bodyPr vert="horz" lIns="92592" tIns="46296" rIns="92592" bIns="46296" rtlCol="0"/>
          <a:lstStyle>
            <a:lvl1pPr algn="r">
              <a:defRPr sz="1200"/>
            </a:lvl1pPr>
          </a:lstStyle>
          <a:p>
            <a:fld id="{0916E7F1-C1EA-7241-AC72-8A943A50D74D}" type="datetimeFigureOut">
              <a:rPr lang="it-IT" smtClean="0"/>
              <a:pPr/>
              <a:t>06/11/2014</a:t>
            </a:fld>
            <a:endParaRPr lang="it-IT"/>
          </a:p>
        </p:txBody>
      </p:sp>
      <p:sp>
        <p:nvSpPr>
          <p:cNvPr id="4" name="Segnaposto immagine diapositiva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592" tIns="46296" rIns="92592" bIns="46296" rtlCol="0" anchor="ctr"/>
          <a:lstStyle/>
          <a:p>
            <a:endParaRPr lang="it-IT"/>
          </a:p>
        </p:txBody>
      </p:sp>
      <p:sp>
        <p:nvSpPr>
          <p:cNvPr id="5" name="Segnaposto note 4"/>
          <p:cNvSpPr>
            <a:spLocks noGrp="1"/>
          </p:cNvSpPr>
          <p:nvPr>
            <p:ph type="body" sz="quarter" idx="3"/>
          </p:nvPr>
        </p:nvSpPr>
        <p:spPr>
          <a:xfrm>
            <a:off x="685800" y="4724956"/>
            <a:ext cx="5486400" cy="4476274"/>
          </a:xfrm>
          <a:prstGeom prst="rect">
            <a:avLst/>
          </a:prstGeom>
        </p:spPr>
        <p:txBody>
          <a:bodyPr vert="horz" lIns="92592" tIns="46296" rIns="92592" bIns="46296"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48184"/>
            <a:ext cx="2971800" cy="497364"/>
          </a:xfrm>
          <a:prstGeom prst="rect">
            <a:avLst/>
          </a:prstGeom>
        </p:spPr>
        <p:txBody>
          <a:bodyPr vert="horz" lIns="92592" tIns="46296" rIns="92592" bIns="46296"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9448184"/>
            <a:ext cx="2971800" cy="497364"/>
          </a:xfrm>
          <a:prstGeom prst="rect">
            <a:avLst/>
          </a:prstGeom>
        </p:spPr>
        <p:txBody>
          <a:bodyPr vert="horz" lIns="92592" tIns="46296" rIns="92592" bIns="46296" rtlCol="0" anchor="b"/>
          <a:lstStyle>
            <a:lvl1pPr algn="r">
              <a:defRPr sz="1200"/>
            </a:lvl1pPr>
          </a:lstStyle>
          <a:p>
            <a:fld id="{E6102734-F502-8342-9B75-43D7BC9895E6}" type="slidenum">
              <a:rPr lang="it-IT" smtClean="0"/>
              <a:pPr/>
              <a:t>‹N›</a:t>
            </a:fld>
            <a:endParaRPr lang="it-IT"/>
          </a:p>
        </p:txBody>
      </p:sp>
    </p:spTree>
    <p:extLst>
      <p:ext uri="{BB962C8B-B14F-4D97-AF65-F5344CB8AC3E}">
        <p14:creationId xmlns:p14="http://schemas.microsoft.com/office/powerpoint/2010/main" xmlns="" val="13303238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051034" y="212288"/>
            <a:ext cx="7760138" cy="821230"/>
          </a:xfrm>
          <a:prstGeom prst="rect">
            <a:avLst/>
          </a:prstGeom>
        </p:spPr>
        <p:txBody>
          <a:bodyPr lIns="0" tIns="0" rIns="0" bIns="0" anchor="t" anchorCtr="0">
            <a:normAutofit/>
          </a:bodyPr>
          <a:lstStyle>
            <a:lvl1pPr algn="l">
              <a:defRPr sz="3600"/>
            </a:lvl1pPr>
          </a:lstStyle>
          <a:p>
            <a:r>
              <a:rPr lang="it-IT" dirty="0" smtClean="0"/>
              <a:t>Fare clic per modificare stile</a:t>
            </a:r>
            <a:endParaRPr lang="it-IT" dirty="0"/>
          </a:p>
        </p:txBody>
      </p:sp>
      <p:sp>
        <p:nvSpPr>
          <p:cNvPr id="3" name="Sottotitolo 2"/>
          <p:cNvSpPr>
            <a:spLocks noGrp="1"/>
          </p:cNvSpPr>
          <p:nvPr>
            <p:ph type="subTitle" idx="1"/>
          </p:nvPr>
        </p:nvSpPr>
        <p:spPr>
          <a:xfrm>
            <a:off x="1051034" y="1293648"/>
            <a:ext cx="7760138" cy="4355662"/>
          </a:xfrm>
          <a:prstGeom prst="rect">
            <a:avLst/>
          </a:prstGeom>
        </p:spPr>
        <p:txBody>
          <a:bodyPr lIns="0" tIns="0" rIns="0" bIns="0" anchor="t" anchorCtr="0">
            <a:normAutofit/>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Fare clic per modificare lo stile del sottotitolo dello schema</a:t>
            </a:r>
            <a:endParaRPr lang="it-IT" dirty="0"/>
          </a:p>
        </p:txBody>
      </p:sp>
      <p:sp>
        <p:nvSpPr>
          <p:cNvPr id="6" name="Segnaposto numero diapositiva 5"/>
          <p:cNvSpPr>
            <a:spLocks noGrp="1"/>
          </p:cNvSpPr>
          <p:nvPr>
            <p:ph type="sldNum" sz="quarter" idx="12"/>
          </p:nvPr>
        </p:nvSpPr>
        <p:spPr>
          <a:xfrm>
            <a:off x="457200" y="6356350"/>
            <a:ext cx="716455" cy="365125"/>
          </a:xfrm>
          <a:prstGeom prst="rect">
            <a:avLst/>
          </a:prstGeom>
        </p:spPr>
        <p:txBody>
          <a:bodyPr/>
          <a:lstStyle/>
          <a:p>
            <a:fld id="{84DE4774-7525-2C4D-BB83-379F94106C03}" type="slidenum">
              <a:rPr lang="it-IT" smtClean="0"/>
              <a:pPr/>
              <a:t>‹N›</a:t>
            </a:fld>
            <a:endParaRPr lang="it-IT"/>
          </a:p>
        </p:txBody>
      </p:sp>
    </p:spTree>
    <p:extLst>
      <p:ext uri="{BB962C8B-B14F-4D97-AF65-F5344CB8AC3E}">
        <p14:creationId xmlns:p14="http://schemas.microsoft.com/office/powerpoint/2010/main" xmlns="" val="1682047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A6BB5F11-72B7-634F-8B3A-8FE526F86D02}" type="datetimeFigureOut">
              <a:rPr lang="it-IT" smtClean="0"/>
              <a:pPr/>
              <a:t>06/11/2014</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457200" y="6356350"/>
            <a:ext cx="716455" cy="365125"/>
          </a:xfrm>
          <a:prstGeom prst="rect">
            <a:avLst/>
          </a:prstGeom>
        </p:spPr>
        <p:txBody>
          <a:bodyPr/>
          <a:lstStyle/>
          <a:p>
            <a:fld id="{84DE4774-7525-2C4D-BB83-379F94106C03}" type="slidenum">
              <a:rPr lang="it-IT" smtClean="0"/>
              <a:pPr/>
              <a:t>‹N›</a:t>
            </a:fld>
            <a:endParaRPr lang="it-IT"/>
          </a:p>
        </p:txBody>
      </p:sp>
    </p:spTree>
    <p:extLst>
      <p:ext uri="{BB962C8B-B14F-4D97-AF65-F5344CB8AC3E}">
        <p14:creationId xmlns:p14="http://schemas.microsoft.com/office/powerpoint/2010/main" xmlns="" val="6319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A6BB5F11-72B7-634F-8B3A-8FE526F86D02}" type="datetimeFigureOut">
              <a:rPr lang="it-IT" smtClean="0"/>
              <a:pPr/>
              <a:t>06/11/2014</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457200" y="6356350"/>
            <a:ext cx="716455" cy="365125"/>
          </a:xfrm>
          <a:prstGeom prst="rect">
            <a:avLst/>
          </a:prstGeom>
        </p:spPr>
        <p:txBody>
          <a:bodyPr/>
          <a:lstStyle/>
          <a:p>
            <a:fld id="{84DE4774-7525-2C4D-BB83-379F94106C03}" type="slidenum">
              <a:rPr lang="it-IT" smtClean="0"/>
              <a:pPr/>
              <a:t>‹N›</a:t>
            </a:fld>
            <a:endParaRPr lang="it-IT"/>
          </a:p>
        </p:txBody>
      </p:sp>
    </p:spTree>
    <p:extLst>
      <p:ext uri="{BB962C8B-B14F-4D97-AF65-F5344CB8AC3E}">
        <p14:creationId xmlns:p14="http://schemas.microsoft.com/office/powerpoint/2010/main" xmlns="" val="3665972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A6BB5F11-72B7-634F-8B3A-8FE526F86D02}" type="datetimeFigureOut">
              <a:rPr lang="it-IT" smtClean="0"/>
              <a:pPr/>
              <a:t>06/11/2014</a:t>
            </a:fld>
            <a:endParaRPr lang="it-IT"/>
          </a:p>
        </p:txBody>
      </p:sp>
      <p:sp>
        <p:nvSpPr>
          <p:cNvPr id="6" name="Segnaposto numero diapositiva 5"/>
          <p:cNvSpPr>
            <a:spLocks noGrp="1"/>
          </p:cNvSpPr>
          <p:nvPr>
            <p:ph type="sldNum" sz="quarter" idx="12"/>
          </p:nvPr>
        </p:nvSpPr>
        <p:spPr>
          <a:xfrm>
            <a:off x="457200" y="6356350"/>
            <a:ext cx="716455" cy="365125"/>
          </a:xfrm>
          <a:prstGeom prst="rect">
            <a:avLst/>
          </a:prstGeom>
        </p:spPr>
        <p:txBody>
          <a:bodyPr/>
          <a:lstStyle/>
          <a:p>
            <a:fld id="{84DE4774-7525-2C4D-BB83-379F94106C03}" type="slidenum">
              <a:rPr lang="it-IT" smtClean="0"/>
              <a:pPr/>
              <a:t>‹N›</a:t>
            </a:fld>
            <a:endParaRPr lang="it-IT"/>
          </a:p>
        </p:txBody>
      </p:sp>
    </p:spTree>
    <p:extLst>
      <p:ext uri="{BB962C8B-B14F-4D97-AF65-F5344CB8AC3E}">
        <p14:creationId xmlns:p14="http://schemas.microsoft.com/office/powerpoint/2010/main" xmlns="" val="4260336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A6BB5F11-72B7-634F-8B3A-8FE526F86D02}" type="datetimeFigureOut">
              <a:rPr lang="it-IT" smtClean="0"/>
              <a:pPr/>
              <a:t>06/11/2014</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457200" y="6356350"/>
            <a:ext cx="716455" cy="365125"/>
          </a:xfrm>
          <a:prstGeom prst="rect">
            <a:avLst/>
          </a:prstGeom>
        </p:spPr>
        <p:txBody>
          <a:bodyPr/>
          <a:lstStyle/>
          <a:p>
            <a:fld id="{84DE4774-7525-2C4D-BB83-379F94106C03}" type="slidenum">
              <a:rPr lang="it-IT" smtClean="0"/>
              <a:pPr/>
              <a:t>‹N›</a:t>
            </a:fld>
            <a:endParaRPr lang="it-IT"/>
          </a:p>
        </p:txBody>
      </p:sp>
    </p:spTree>
    <p:extLst>
      <p:ext uri="{BB962C8B-B14F-4D97-AF65-F5344CB8AC3E}">
        <p14:creationId xmlns:p14="http://schemas.microsoft.com/office/powerpoint/2010/main" xmlns="" val="1429546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457200" y="6356350"/>
            <a:ext cx="2133600" cy="365125"/>
          </a:xfrm>
          <a:prstGeom prst="rect">
            <a:avLst/>
          </a:prstGeom>
        </p:spPr>
        <p:txBody>
          <a:bodyPr/>
          <a:lstStyle/>
          <a:p>
            <a:fld id="{A6BB5F11-72B7-634F-8B3A-8FE526F86D02}" type="datetimeFigureOut">
              <a:rPr lang="it-IT" smtClean="0"/>
              <a:pPr/>
              <a:t>06/11/2014</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it-IT"/>
          </a:p>
        </p:txBody>
      </p:sp>
      <p:sp>
        <p:nvSpPr>
          <p:cNvPr id="7" name="Segnaposto numero diapositiva 6"/>
          <p:cNvSpPr>
            <a:spLocks noGrp="1"/>
          </p:cNvSpPr>
          <p:nvPr>
            <p:ph type="sldNum" sz="quarter" idx="12"/>
          </p:nvPr>
        </p:nvSpPr>
        <p:spPr>
          <a:xfrm>
            <a:off x="457200" y="6356350"/>
            <a:ext cx="716455" cy="365125"/>
          </a:xfrm>
          <a:prstGeom prst="rect">
            <a:avLst/>
          </a:prstGeom>
        </p:spPr>
        <p:txBody>
          <a:bodyPr/>
          <a:lstStyle/>
          <a:p>
            <a:fld id="{84DE4774-7525-2C4D-BB83-379F94106C03}" type="slidenum">
              <a:rPr lang="it-IT" smtClean="0"/>
              <a:pPr/>
              <a:t>‹N›</a:t>
            </a:fld>
            <a:endParaRPr lang="it-IT"/>
          </a:p>
        </p:txBody>
      </p:sp>
    </p:spTree>
    <p:extLst>
      <p:ext uri="{BB962C8B-B14F-4D97-AF65-F5344CB8AC3E}">
        <p14:creationId xmlns:p14="http://schemas.microsoft.com/office/powerpoint/2010/main" xmlns="" val="3081626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a:xfrm>
            <a:off x="457200" y="6356350"/>
            <a:ext cx="2133600" cy="365125"/>
          </a:xfrm>
          <a:prstGeom prst="rect">
            <a:avLst/>
          </a:prstGeom>
        </p:spPr>
        <p:txBody>
          <a:bodyPr/>
          <a:lstStyle/>
          <a:p>
            <a:fld id="{A6BB5F11-72B7-634F-8B3A-8FE526F86D02}" type="datetimeFigureOut">
              <a:rPr lang="it-IT" smtClean="0"/>
              <a:pPr/>
              <a:t>06/11/2014</a:t>
            </a:fld>
            <a:endParaRPr lang="it-IT"/>
          </a:p>
        </p:txBody>
      </p:sp>
      <p:sp>
        <p:nvSpPr>
          <p:cNvPr id="8" name="Segnaposto piè di pagina 7"/>
          <p:cNvSpPr>
            <a:spLocks noGrp="1"/>
          </p:cNvSpPr>
          <p:nvPr>
            <p:ph type="ftr" sz="quarter" idx="11"/>
          </p:nvPr>
        </p:nvSpPr>
        <p:spPr>
          <a:xfrm>
            <a:off x="3124200" y="6356350"/>
            <a:ext cx="2895600" cy="365125"/>
          </a:xfrm>
          <a:prstGeom prst="rect">
            <a:avLst/>
          </a:prstGeom>
        </p:spPr>
        <p:txBody>
          <a:bodyPr/>
          <a:lstStyle/>
          <a:p>
            <a:endParaRPr lang="it-IT"/>
          </a:p>
        </p:txBody>
      </p:sp>
      <p:sp>
        <p:nvSpPr>
          <p:cNvPr id="9" name="Segnaposto numero diapositiva 8"/>
          <p:cNvSpPr>
            <a:spLocks noGrp="1"/>
          </p:cNvSpPr>
          <p:nvPr>
            <p:ph type="sldNum" sz="quarter" idx="12"/>
          </p:nvPr>
        </p:nvSpPr>
        <p:spPr>
          <a:xfrm>
            <a:off x="457200" y="6356350"/>
            <a:ext cx="716455" cy="365125"/>
          </a:xfrm>
          <a:prstGeom prst="rect">
            <a:avLst/>
          </a:prstGeom>
        </p:spPr>
        <p:txBody>
          <a:bodyPr/>
          <a:lstStyle/>
          <a:p>
            <a:fld id="{84DE4774-7525-2C4D-BB83-379F94106C03}" type="slidenum">
              <a:rPr lang="it-IT" smtClean="0"/>
              <a:pPr/>
              <a:t>‹N›</a:t>
            </a:fld>
            <a:endParaRPr lang="it-IT"/>
          </a:p>
        </p:txBody>
      </p:sp>
    </p:spTree>
    <p:extLst>
      <p:ext uri="{BB962C8B-B14F-4D97-AF65-F5344CB8AC3E}">
        <p14:creationId xmlns:p14="http://schemas.microsoft.com/office/powerpoint/2010/main" xmlns="" val="4115028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data 2"/>
          <p:cNvSpPr>
            <a:spLocks noGrp="1"/>
          </p:cNvSpPr>
          <p:nvPr>
            <p:ph type="dt" sz="half" idx="10"/>
          </p:nvPr>
        </p:nvSpPr>
        <p:spPr>
          <a:xfrm>
            <a:off x="457200" y="6356350"/>
            <a:ext cx="2133600" cy="365125"/>
          </a:xfrm>
          <a:prstGeom prst="rect">
            <a:avLst/>
          </a:prstGeom>
        </p:spPr>
        <p:txBody>
          <a:bodyPr/>
          <a:lstStyle/>
          <a:p>
            <a:fld id="{A6BB5F11-72B7-634F-8B3A-8FE526F86D02}" type="datetimeFigureOut">
              <a:rPr lang="it-IT" smtClean="0"/>
              <a:pPr/>
              <a:t>06/11/2014</a:t>
            </a:fld>
            <a:endParaRPr lang="it-IT"/>
          </a:p>
        </p:txBody>
      </p:sp>
      <p:sp>
        <p:nvSpPr>
          <p:cNvPr id="4" name="Segnaposto piè di pagina 3"/>
          <p:cNvSpPr>
            <a:spLocks noGrp="1"/>
          </p:cNvSpPr>
          <p:nvPr>
            <p:ph type="ftr" sz="quarter" idx="11"/>
          </p:nvPr>
        </p:nvSpPr>
        <p:spPr>
          <a:xfrm>
            <a:off x="3124200" y="6356350"/>
            <a:ext cx="2895600" cy="365125"/>
          </a:xfrm>
          <a:prstGeom prst="rect">
            <a:avLst/>
          </a:prstGeom>
        </p:spPr>
        <p:txBody>
          <a:bodyPr/>
          <a:lstStyle/>
          <a:p>
            <a:endParaRPr lang="it-IT"/>
          </a:p>
        </p:txBody>
      </p:sp>
      <p:sp>
        <p:nvSpPr>
          <p:cNvPr id="5" name="Segnaposto numero diapositiva 4"/>
          <p:cNvSpPr>
            <a:spLocks noGrp="1"/>
          </p:cNvSpPr>
          <p:nvPr>
            <p:ph type="sldNum" sz="quarter" idx="12"/>
          </p:nvPr>
        </p:nvSpPr>
        <p:spPr>
          <a:xfrm>
            <a:off x="457200" y="6356350"/>
            <a:ext cx="716455" cy="365125"/>
          </a:xfrm>
          <a:prstGeom prst="rect">
            <a:avLst/>
          </a:prstGeom>
        </p:spPr>
        <p:txBody>
          <a:bodyPr/>
          <a:lstStyle/>
          <a:p>
            <a:fld id="{84DE4774-7525-2C4D-BB83-379F94106C03}" type="slidenum">
              <a:rPr lang="it-IT" smtClean="0"/>
              <a:pPr/>
              <a:t>‹N›</a:t>
            </a:fld>
            <a:endParaRPr lang="it-IT"/>
          </a:p>
        </p:txBody>
      </p:sp>
    </p:spTree>
    <p:extLst>
      <p:ext uri="{BB962C8B-B14F-4D97-AF65-F5344CB8AC3E}">
        <p14:creationId xmlns:p14="http://schemas.microsoft.com/office/powerpoint/2010/main" xmlns="" val="1059992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57200" y="6356350"/>
            <a:ext cx="2133600" cy="365125"/>
          </a:xfrm>
          <a:prstGeom prst="rect">
            <a:avLst/>
          </a:prstGeom>
        </p:spPr>
        <p:txBody>
          <a:bodyPr/>
          <a:lstStyle/>
          <a:p>
            <a:fld id="{A6BB5F11-72B7-634F-8B3A-8FE526F86D02}" type="datetimeFigureOut">
              <a:rPr lang="it-IT" smtClean="0"/>
              <a:pPr/>
              <a:t>06/11/2014</a:t>
            </a:fld>
            <a:endParaRPr lang="it-IT"/>
          </a:p>
        </p:txBody>
      </p:sp>
      <p:sp>
        <p:nvSpPr>
          <p:cNvPr id="3" name="Segnaposto piè di pagina 2"/>
          <p:cNvSpPr>
            <a:spLocks noGrp="1"/>
          </p:cNvSpPr>
          <p:nvPr>
            <p:ph type="ftr" sz="quarter" idx="11"/>
          </p:nvPr>
        </p:nvSpPr>
        <p:spPr>
          <a:xfrm>
            <a:off x="3124200" y="6356350"/>
            <a:ext cx="2895600" cy="365125"/>
          </a:xfrm>
          <a:prstGeom prst="rect">
            <a:avLst/>
          </a:prstGeom>
        </p:spPr>
        <p:txBody>
          <a:bodyPr/>
          <a:lstStyle/>
          <a:p>
            <a:endParaRPr lang="it-IT"/>
          </a:p>
        </p:txBody>
      </p:sp>
      <p:sp>
        <p:nvSpPr>
          <p:cNvPr id="4" name="Segnaposto numero diapositiva 3"/>
          <p:cNvSpPr>
            <a:spLocks noGrp="1"/>
          </p:cNvSpPr>
          <p:nvPr>
            <p:ph type="sldNum" sz="quarter" idx="12"/>
          </p:nvPr>
        </p:nvSpPr>
        <p:spPr>
          <a:xfrm>
            <a:off x="457200" y="6356350"/>
            <a:ext cx="716455" cy="365125"/>
          </a:xfrm>
          <a:prstGeom prst="rect">
            <a:avLst/>
          </a:prstGeom>
        </p:spPr>
        <p:txBody>
          <a:bodyPr/>
          <a:lstStyle/>
          <a:p>
            <a:fld id="{84DE4774-7525-2C4D-BB83-379F94106C03}" type="slidenum">
              <a:rPr lang="it-IT" smtClean="0"/>
              <a:pPr/>
              <a:t>‹N›</a:t>
            </a:fld>
            <a:endParaRPr lang="it-IT"/>
          </a:p>
        </p:txBody>
      </p:sp>
    </p:spTree>
    <p:extLst>
      <p:ext uri="{BB962C8B-B14F-4D97-AF65-F5344CB8AC3E}">
        <p14:creationId xmlns:p14="http://schemas.microsoft.com/office/powerpoint/2010/main" xmlns="" val="143772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p>
            <a:fld id="{A6BB5F11-72B7-634F-8B3A-8FE526F86D02}" type="datetimeFigureOut">
              <a:rPr lang="it-IT" smtClean="0"/>
              <a:pPr/>
              <a:t>06/11/2014</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it-IT"/>
          </a:p>
        </p:txBody>
      </p:sp>
      <p:sp>
        <p:nvSpPr>
          <p:cNvPr id="7" name="Segnaposto numero diapositiva 6"/>
          <p:cNvSpPr>
            <a:spLocks noGrp="1"/>
          </p:cNvSpPr>
          <p:nvPr>
            <p:ph type="sldNum" sz="quarter" idx="12"/>
          </p:nvPr>
        </p:nvSpPr>
        <p:spPr>
          <a:xfrm>
            <a:off x="457200" y="6356350"/>
            <a:ext cx="716455" cy="365125"/>
          </a:xfrm>
          <a:prstGeom prst="rect">
            <a:avLst/>
          </a:prstGeom>
        </p:spPr>
        <p:txBody>
          <a:bodyPr/>
          <a:lstStyle/>
          <a:p>
            <a:fld id="{84DE4774-7525-2C4D-BB83-379F94106C03}" type="slidenum">
              <a:rPr lang="it-IT" smtClean="0"/>
              <a:pPr/>
              <a:t>‹N›</a:t>
            </a:fld>
            <a:endParaRPr lang="it-IT"/>
          </a:p>
        </p:txBody>
      </p:sp>
    </p:spTree>
    <p:extLst>
      <p:ext uri="{BB962C8B-B14F-4D97-AF65-F5344CB8AC3E}">
        <p14:creationId xmlns:p14="http://schemas.microsoft.com/office/powerpoint/2010/main" xmlns="" val="690847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p>
            <a:fld id="{A6BB5F11-72B7-634F-8B3A-8FE526F86D02}" type="datetimeFigureOut">
              <a:rPr lang="it-IT" smtClean="0"/>
              <a:pPr/>
              <a:t>06/11/2014</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it-IT"/>
          </a:p>
        </p:txBody>
      </p:sp>
      <p:sp>
        <p:nvSpPr>
          <p:cNvPr id="7" name="Segnaposto numero diapositiva 6"/>
          <p:cNvSpPr>
            <a:spLocks noGrp="1"/>
          </p:cNvSpPr>
          <p:nvPr>
            <p:ph type="sldNum" sz="quarter" idx="12"/>
          </p:nvPr>
        </p:nvSpPr>
        <p:spPr>
          <a:xfrm>
            <a:off x="457200" y="6356350"/>
            <a:ext cx="716455" cy="365125"/>
          </a:xfrm>
          <a:prstGeom prst="rect">
            <a:avLst/>
          </a:prstGeom>
        </p:spPr>
        <p:txBody>
          <a:bodyPr/>
          <a:lstStyle/>
          <a:p>
            <a:fld id="{84DE4774-7525-2C4D-BB83-379F94106C03}" type="slidenum">
              <a:rPr lang="it-IT" smtClean="0"/>
              <a:pPr/>
              <a:t>‹N›</a:t>
            </a:fld>
            <a:endParaRPr lang="it-IT"/>
          </a:p>
        </p:txBody>
      </p:sp>
    </p:spTree>
    <p:extLst>
      <p:ext uri="{BB962C8B-B14F-4D97-AF65-F5344CB8AC3E}">
        <p14:creationId xmlns:p14="http://schemas.microsoft.com/office/powerpoint/2010/main" xmlns="" val="2716283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612838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localhost/Users/caterinalincetto/Desktop/confindustria/albero/slide_titolo.jpg"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file://localhost/Users/caterinalincetto/Desktop/confindustria/albero/slide_testo.jpg"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file://localhost/Users/caterinalincetto/Desktop/confindustria/albero/slide_testo.jpg" TargetMode="External"/><Relationship Id="rId7" Type="http://schemas.openxmlformats.org/officeDocument/2006/relationships/hyperlink" Target="mailto:m.mondelli@confindustria.it"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mailto:adottup@confindustria.it" TargetMode="External"/><Relationship Id="rId5" Type="http://schemas.openxmlformats.org/officeDocument/2006/relationships/hyperlink" Target="http://www.adottup.it/" TargetMode="External"/><Relationship Id="rId4" Type="http://schemas.openxmlformats.org/officeDocument/2006/relationships/hyperlink" Target="http://www.confindustria.it/adottup.ht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file://localhost/Users/caterinalincetto/Desktop/confindustria/albero/slide_testo.jpg"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file://localhost/Users/caterinalincetto/Desktop/confindustria/albero/slide_testo.jpg"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file://localhost/Users/caterinalincetto/Desktop/confindustria/albero/slide_testo.jpg"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file://localhost/Users/caterinalincetto/Desktop/confindustria/albero/slide_testo.jpg"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file://localhost/Users/caterinalincetto/Desktop/confindustria/albero/slide_testo.jpg" TargetMode="Externa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file://localhost/Users/caterinalincetto/Desktop/confindustria/albero/slide_testo.jpg"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file://localhost/Users/caterinalincetto/Desktop/confindustria/albero/slide_testo.jpg"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www.adottup.i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file://localhost/Users/caterinalincetto/Desktop/confindustria/albero/slide_testo.jpg"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www.adottup.it/"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file://localhost/Users/caterinalincetto/Desktop/confindustria/albero/slide_testo.jpg"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file://localhost/Users/caterinalincetto/Desktop/confindustria/albero/slide_testo.jpg"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lide_titolo.jpg"/>
          <p:cNvPicPr>
            <a:picLocks noChangeAspect="1"/>
          </p:cNvPicPr>
          <p:nvPr/>
        </p:nvPicPr>
        <p:blipFill rotWithShape="1">
          <a:blip r:embed="rId2" r:link="rId3">
            <a:extLst>
              <a:ext uri="{28A0092B-C50C-407E-A947-70E740481C1C}">
                <a14:useLocalDpi xmlns:a14="http://schemas.microsoft.com/office/drawing/2010/main" xmlns="" val="0"/>
              </a:ext>
            </a:extLst>
          </a:blip>
          <a:srcRect r="29057"/>
          <a:stretch/>
        </p:blipFill>
        <p:spPr>
          <a:xfrm>
            <a:off x="0" y="0"/>
            <a:ext cx="6480404" cy="6858000"/>
          </a:xfrm>
          <a:prstGeom prst="rect">
            <a:avLst/>
          </a:prstGeom>
        </p:spPr>
      </p:pic>
      <p:sp>
        <p:nvSpPr>
          <p:cNvPr id="3" name="Segnaposto titolo 1"/>
          <p:cNvSpPr txBox="1">
            <a:spLocks/>
          </p:cNvSpPr>
          <p:nvPr/>
        </p:nvSpPr>
        <p:spPr>
          <a:xfrm>
            <a:off x="9408" y="4396902"/>
            <a:ext cx="9134592" cy="1983068"/>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3600" kern="1200">
                <a:solidFill>
                  <a:schemeClr val="tx1"/>
                </a:solidFill>
                <a:latin typeface="+mj-lt"/>
                <a:ea typeface="+mj-ea"/>
                <a:cs typeface="+mj-cs"/>
              </a:defRPr>
            </a:lvl1pPr>
          </a:lstStyle>
          <a:p>
            <a:pPr algn="ctr"/>
            <a:r>
              <a:rPr lang="it-IT" sz="3200" dirty="0" smtClean="0">
                <a:solidFill>
                  <a:schemeClr val="tx2"/>
                </a:solidFill>
              </a:rPr>
              <a:t>Il Programma</a:t>
            </a:r>
          </a:p>
          <a:p>
            <a:pPr algn="ctr"/>
            <a:r>
              <a:rPr lang="it-IT" sz="3200" dirty="0" smtClean="0">
                <a:solidFill>
                  <a:schemeClr val="tx2"/>
                </a:solidFill>
              </a:rPr>
              <a:t>per l’adozione delle startup</a:t>
            </a:r>
          </a:p>
          <a:p>
            <a:pPr algn="ctr"/>
            <a:endParaRPr lang="it-IT" sz="3200" dirty="0" smtClean="0">
              <a:solidFill>
                <a:schemeClr val="tx2"/>
              </a:solidFill>
            </a:endParaRPr>
          </a:p>
          <a:p>
            <a:pPr algn="ctr"/>
            <a:r>
              <a:rPr lang="it-IT" sz="2200" dirty="0" smtClean="0">
                <a:solidFill>
                  <a:schemeClr val="tx2"/>
                </a:solidFill>
              </a:rPr>
              <a:t>Ottobre 2014</a:t>
            </a:r>
          </a:p>
          <a:p>
            <a:pPr algn="ctr"/>
            <a:endParaRPr lang="it-IT" sz="3200" dirty="0" smtClean="0">
              <a:solidFill>
                <a:schemeClr val="tx2"/>
              </a:solidFill>
            </a:endParaRPr>
          </a:p>
          <a:p>
            <a:pPr algn="ctr"/>
            <a:endParaRPr lang="it-IT" sz="3200" dirty="0" smtClean="0">
              <a:solidFill>
                <a:schemeClr val="tx2"/>
              </a:solidFill>
            </a:endParaRPr>
          </a:p>
        </p:txBody>
      </p:sp>
    </p:spTree>
    <p:extLst>
      <p:ext uri="{BB962C8B-B14F-4D97-AF65-F5344CB8AC3E}">
        <p14:creationId xmlns:p14="http://schemas.microsoft.com/office/powerpoint/2010/main" xmlns="" val="3941365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de_testo.jpg"/>
          <p:cNvPicPr>
            <a:picLocks noChangeAspect="1"/>
          </p:cNvPicPr>
          <p:nvPr/>
        </p:nvPicPr>
        <p:blipFill rotWithShape="1">
          <a:blip r:embed="rId2" r:link="rId3">
            <a:extLst>
              <a:ext uri="{28A0092B-C50C-407E-A947-70E740481C1C}">
                <a14:useLocalDpi xmlns:a14="http://schemas.microsoft.com/office/drawing/2010/main" xmlns="" val="0"/>
              </a:ext>
            </a:extLst>
          </a:blip>
          <a:srcRect r="16279"/>
          <a:stretch/>
        </p:blipFill>
        <p:spPr>
          <a:xfrm>
            <a:off x="-124691" y="-60140"/>
            <a:ext cx="7647624" cy="6857999"/>
          </a:xfrm>
          <a:prstGeom prst="rect">
            <a:avLst/>
          </a:prstGeom>
        </p:spPr>
      </p:pic>
      <p:sp>
        <p:nvSpPr>
          <p:cNvPr id="8" name="Segnaposto titolo 1"/>
          <p:cNvSpPr txBox="1">
            <a:spLocks/>
          </p:cNvSpPr>
          <p:nvPr/>
        </p:nvSpPr>
        <p:spPr>
          <a:xfrm>
            <a:off x="1059897" y="161861"/>
            <a:ext cx="7636451" cy="85025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3600" kern="1200">
                <a:solidFill>
                  <a:schemeClr val="tx1"/>
                </a:solidFill>
                <a:latin typeface="+mj-lt"/>
                <a:ea typeface="+mj-ea"/>
                <a:cs typeface="+mj-cs"/>
              </a:defRPr>
            </a:lvl1pPr>
          </a:lstStyle>
          <a:p>
            <a:r>
              <a:rPr lang="it-IT" sz="2800" b="1" dirty="0" smtClean="0">
                <a:solidFill>
                  <a:schemeClr val="tx2"/>
                </a:solidFill>
              </a:rPr>
              <a:t>Ma non solo ….</a:t>
            </a:r>
            <a:endParaRPr lang="it-IT" sz="2800" b="1" dirty="0">
              <a:solidFill>
                <a:schemeClr val="tx2"/>
              </a:solidFill>
            </a:endParaRPr>
          </a:p>
        </p:txBody>
      </p:sp>
      <p:sp>
        <p:nvSpPr>
          <p:cNvPr id="9" name="Segnaposto testo 2"/>
          <p:cNvSpPr txBox="1">
            <a:spLocks/>
          </p:cNvSpPr>
          <p:nvPr/>
        </p:nvSpPr>
        <p:spPr>
          <a:xfrm>
            <a:off x="883227" y="852054"/>
            <a:ext cx="7803573" cy="5066571"/>
          </a:xfrm>
          <a:prstGeom prst="rect">
            <a:avLst/>
          </a:prstGeom>
        </p:spPr>
        <p:txBody>
          <a:bodyPr vert="horz" lIns="91440" tIns="45720" rIns="91440" bIns="45720" rtlCol="0" anchor="t" anchorCtr="0">
            <a:normAutofit fontScale="32500" lnSpcReduction="20000"/>
          </a:bodyPr>
          <a:lstStyle>
            <a:lvl1pPr marL="0" indent="0" algn="l" defTabSz="457200" rtl="0" eaLnBrk="1" latinLnBrk="0" hangingPunct="1">
              <a:spcBef>
                <a:spcPct val="20000"/>
              </a:spcBef>
              <a:buFont typeface="Arial"/>
              <a:buNone/>
              <a:defRPr sz="28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just">
              <a:buFont typeface="Wingdings" pitchFamily="2" charset="2"/>
              <a:buChar char="ü"/>
            </a:pPr>
            <a:r>
              <a:rPr lang="it-IT" sz="6800" b="1" dirty="0" smtClean="0">
                <a:solidFill>
                  <a:schemeClr val="tx2"/>
                </a:solidFill>
              </a:rPr>
              <a:t>Roadshow2014 SMAU</a:t>
            </a:r>
            <a:r>
              <a:rPr lang="it-IT" sz="6800" dirty="0" smtClean="0">
                <a:solidFill>
                  <a:schemeClr val="tx2"/>
                </a:solidFill>
              </a:rPr>
              <a:t> per far incontrare domanda (PMI) e offerta di innovazione (startup);</a:t>
            </a:r>
          </a:p>
          <a:p>
            <a:pPr algn="just">
              <a:buFont typeface="Wingdings" pitchFamily="2" charset="2"/>
              <a:buChar char="ü"/>
            </a:pPr>
            <a:r>
              <a:rPr lang="it-IT" sz="6800" b="1" dirty="0" smtClean="0">
                <a:solidFill>
                  <a:schemeClr val="tx2"/>
                </a:solidFill>
              </a:rPr>
              <a:t> Incontri nel Sistema </a:t>
            </a:r>
            <a:r>
              <a:rPr lang="it-IT" sz="6800" dirty="0" smtClean="0">
                <a:solidFill>
                  <a:schemeClr val="tx2"/>
                </a:solidFill>
              </a:rPr>
              <a:t>per promuovere il matching tra le startup di AdottUp e le imprese;</a:t>
            </a:r>
          </a:p>
          <a:p>
            <a:pPr algn="just">
              <a:buFont typeface="Wingdings" pitchFamily="2" charset="2"/>
              <a:buChar char="ü"/>
            </a:pPr>
            <a:r>
              <a:rPr lang="it-IT" sz="6800" b="1" dirty="0" smtClean="0">
                <a:solidFill>
                  <a:schemeClr val="tx2"/>
                </a:solidFill>
              </a:rPr>
              <a:t> Consiglio Nazionale del Notariato</a:t>
            </a:r>
            <a:r>
              <a:rPr lang="it-IT" sz="6800" dirty="0" smtClean="0">
                <a:solidFill>
                  <a:schemeClr val="tx2"/>
                </a:solidFill>
              </a:rPr>
              <a:t>: per fornire le linee guida sulla contrattualistica e supporto consulenziale alle Associazioni;</a:t>
            </a:r>
          </a:p>
          <a:p>
            <a:pPr algn="just">
              <a:buFont typeface="Wingdings" pitchFamily="2" charset="2"/>
              <a:buChar char="ü"/>
            </a:pPr>
            <a:r>
              <a:rPr lang="it-IT" sz="6800" b="1" dirty="0" smtClean="0">
                <a:solidFill>
                  <a:schemeClr val="tx2"/>
                </a:solidFill>
              </a:rPr>
              <a:t> L’Imprenditore </a:t>
            </a:r>
            <a:r>
              <a:rPr lang="it-IT" sz="6800" dirty="0" smtClean="0">
                <a:solidFill>
                  <a:schemeClr val="tx2"/>
                </a:solidFill>
              </a:rPr>
              <a:t>per diffondere periodicamente storie di adozione;</a:t>
            </a:r>
          </a:p>
          <a:p>
            <a:pPr algn="just">
              <a:buFont typeface="Wingdings" pitchFamily="2" charset="2"/>
              <a:buChar char="ü"/>
            </a:pPr>
            <a:r>
              <a:rPr lang="it-IT" sz="6800" dirty="0" smtClean="0">
                <a:solidFill>
                  <a:schemeClr val="tx2"/>
                </a:solidFill>
              </a:rPr>
              <a:t> Potenziamento dello </a:t>
            </a:r>
            <a:r>
              <a:rPr lang="it-IT" sz="6800" b="1" dirty="0" smtClean="0">
                <a:solidFill>
                  <a:schemeClr val="tx2"/>
                </a:solidFill>
              </a:rPr>
              <a:t>scouting</a:t>
            </a:r>
            <a:r>
              <a:rPr lang="it-IT" sz="6800" dirty="0" smtClean="0">
                <a:solidFill>
                  <a:schemeClr val="tx2"/>
                </a:solidFill>
              </a:rPr>
              <a:t> di idee, con focus su settori di maggior interesse per le imprese adottanti (es. meccatronica, stampa 3d, robotica, elettronica,….,</a:t>
            </a:r>
            <a:r>
              <a:rPr lang="it-IT" sz="6800" dirty="0" err="1" smtClean="0">
                <a:solidFill>
                  <a:schemeClr val="tx2"/>
                </a:solidFill>
              </a:rPr>
              <a:t>…</a:t>
            </a:r>
            <a:r>
              <a:rPr lang="it-IT" sz="6800" dirty="0" smtClean="0">
                <a:solidFill>
                  <a:schemeClr val="tx2"/>
                </a:solidFill>
              </a:rPr>
              <a:t>.);</a:t>
            </a:r>
          </a:p>
          <a:p>
            <a:pPr algn="just">
              <a:buFont typeface="Wingdings" pitchFamily="2" charset="2"/>
              <a:buChar char="ü"/>
            </a:pPr>
            <a:r>
              <a:rPr lang="it-IT" sz="6800" b="1" dirty="0" smtClean="0">
                <a:solidFill>
                  <a:schemeClr val="tx2"/>
                </a:solidFill>
              </a:rPr>
              <a:t> Profilazione </a:t>
            </a:r>
            <a:r>
              <a:rPr lang="it-IT" sz="6800" dirty="0" smtClean="0">
                <a:solidFill>
                  <a:schemeClr val="tx2"/>
                </a:solidFill>
              </a:rPr>
              <a:t>della </a:t>
            </a:r>
            <a:r>
              <a:rPr lang="it-IT" sz="6800" b="1" dirty="0" smtClean="0">
                <a:solidFill>
                  <a:schemeClr val="tx2"/>
                </a:solidFill>
              </a:rPr>
              <a:t>domanda di innovazione </a:t>
            </a:r>
            <a:r>
              <a:rPr lang="it-IT" sz="6800" dirty="0" smtClean="0">
                <a:solidFill>
                  <a:schemeClr val="tx2"/>
                </a:solidFill>
              </a:rPr>
              <a:t>degli associati (format) e matching con possibili startup/imprese;</a:t>
            </a:r>
          </a:p>
          <a:p>
            <a:pPr>
              <a:buFont typeface="Wingdings" pitchFamily="2" charset="2"/>
              <a:buChar char="ü"/>
            </a:pPr>
            <a:endParaRPr lang="it-IT" sz="6800" dirty="0" smtClean="0">
              <a:solidFill>
                <a:schemeClr val="tx2"/>
              </a:solidFill>
            </a:endParaRPr>
          </a:p>
          <a:p>
            <a:endParaRPr lang="it-IT" dirty="0" smtClean="0"/>
          </a:p>
          <a:p>
            <a:endParaRPr lang="it-IT" dirty="0" smtClean="0"/>
          </a:p>
        </p:txBody>
      </p:sp>
      <p:sp>
        <p:nvSpPr>
          <p:cNvPr id="12" name="Segnaposto numero diapositiva 4"/>
          <p:cNvSpPr>
            <a:spLocks noGrp="1"/>
          </p:cNvSpPr>
          <p:nvPr>
            <p:ph type="sldNum" sz="quarter" idx="12"/>
          </p:nvPr>
        </p:nvSpPr>
        <p:spPr>
          <a:xfrm>
            <a:off x="5689854" y="6432734"/>
            <a:ext cx="716455" cy="365125"/>
          </a:xfrm>
        </p:spPr>
        <p:txBody>
          <a:bodyPr/>
          <a:lstStyle/>
          <a:p>
            <a:fld id="{84DE4774-7525-2C4D-BB83-379F94106C03}" type="slidenum">
              <a:rPr lang="it-IT" sz="1200" smtClean="0">
                <a:solidFill>
                  <a:srgbClr val="08478A"/>
                </a:solidFill>
              </a:rPr>
              <a:pPr/>
              <a:t>10</a:t>
            </a:fld>
            <a:endParaRPr lang="it-IT" sz="1200" dirty="0">
              <a:solidFill>
                <a:srgbClr val="08478A"/>
              </a:solidFill>
            </a:endParaRPr>
          </a:p>
        </p:txBody>
      </p:sp>
    </p:spTree>
    <p:extLst>
      <p:ext uri="{BB962C8B-B14F-4D97-AF65-F5344CB8AC3E}">
        <p14:creationId xmlns:p14="http://schemas.microsoft.com/office/powerpoint/2010/main" xmlns="" val="883085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de_testo.jpg"/>
          <p:cNvPicPr>
            <a:picLocks noChangeAspect="1"/>
          </p:cNvPicPr>
          <p:nvPr/>
        </p:nvPicPr>
        <p:blipFill rotWithShape="1">
          <a:blip r:embed="rId2" r:link="rId3">
            <a:extLst>
              <a:ext uri="{28A0092B-C50C-407E-A947-70E740481C1C}">
                <a14:useLocalDpi xmlns:a14="http://schemas.microsoft.com/office/drawing/2010/main" xmlns="" val="0"/>
              </a:ext>
            </a:extLst>
          </a:blip>
          <a:srcRect r="16279"/>
          <a:stretch/>
        </p:blipFill>
        <p:spPr>
          <a:xfrm>
            <a:off x="0" y="37733"/>
            <a:ext cx="7647624" cy="6857999"/>
          </a:xfrm>
          <a:prstGeom prst="rect">
            <a:avLst/>
          </a:prstGeom>
        </p:spPr>
      </p:pic>
      <p:sp>
        <p:nvSpPr>
          <p:cNvPr id="8" name="Segnaposto titolo 1"/>
          <p:cNvSpPr txBox="1">
            <a:spLocks/>
          </p:cNvSpPr>
          <p:nvPr/>
        </p:nvSpPr>
        <p:spPr>
          <a:xfrm>
            <a:off x="1059897" y="161861"/>
            <a:ext cx="7636451" cy="85025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3600" kern="1200">
                <a:solidFill>
                  <a:schemeClr val="tx1"/>
                </a:solidFill>
                <a:latin typeface="+mj-lt"/>
                <a:ea typeface="+mj-ea"/>
                <a:cs typeface="+mj-cs"/>
              </a:defRPr>
            </a:lvl1pPr>
          </a:lstStyle>
          <a:p>
            <a:endParaRPr lang="it-IT" sz="2800" b="1" dirty="0">
              <a:solidFill>
                <a:schemeClr val="tx2"/>
              </a:solidFill>
            </a:endParaRPr>
          </a:p>
        </p:txBody>
      </p:sp>
      <p:sp>
        <p:nvSpPr>
          <p:cNvPr id="9" name="Segnaposto testo 2"/>
          <p:cNvSpPr txBox="1">
            <a:spLocks/>
          </p:cNvSpPr>
          <p:nvPr/>
        </p:nvSpPr>
        <p:spPr>
          <a:xfrm>
            <a:off x="1173654" y="1012111"/>
            <a:ext cx="7513145" cy="4774104"/>
          </a:xfrm>
          <a:prstGeom prst="rect">
            <a:avLst/>
          </a:prstGeom>
        </p:spPr>
        <p:txBody>
          <a:bodyPr vert="horz" lIns="91440" tIns="45720" rIns="91440" bIns="45720" rtlCol="0" anchor="t" anchorCtr="0">
            <a:normAutofit/>
          </a:bodyPr>
          <a:lstStyle>
            <a:lvl1pPr marL="0" indent="0" algn="l" defTabSz="457200" rtl="0" eaLnBrk="1" latinLnBrk="0" hangingPunct="1">
              <a:spcBef>
                <a:spcPct val="20000"/>
              </a:spcBef>
              <a:buFont typeface="Arial"/>
              <a:buNone/>
              <a:defRPr sz="28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it-IT" dirty="0" smtClean="0">
                <a:solidFill>
                  <a:schemeClr val="tx2"/>
                </a:solidFill>
              </a:rPr>
              <a:t>Per </a:t>
            </a:r>
            <a:r>
              <a:rPr lang="it-IT" b="1" dirty="0" smtClean="0">
                <a:solidFill>
                  <a:schemeClr val="tx2"/>
                </a:solidFill>
              </a:rPr>
              <a:t>informazioni/aggiornamenti</a:t>
            </a:r>
            <a:r>
              <a:rPr lang="it-IT" dirty="0" smtClean="0">
                <a:solidFill>
                  <a:schemeClr val="tx2"/>
                </a:solidFill>
              </a:rPr>
              <a:t>:</a:t>
            </a:r>
          </a:p>
          <a:p>
            <a:endParaRPr lang="it-IT" dirty="0" smtClean="0">
              <a:solidFill>
                <a:schemeClr val="tx2"/>
              </a:solidFill>
            </a:endParaRPr>
          </a:p>
          <a:p>
            <a:pPr lvl="0"/>
            <a:r>
              <a:rPr lang="it-IT" u="sng" dirty="0" smtClean="0">
                <a:solidFill>
                  <a:schemeClr val="tx2"/>
                </a:solidFill>
                <a:hlinkClick r:id="rId4"/>
              </a:rPr>
              <a:t>Sito: </a:t>
            </a:r>
            <a:r>
              <a:rPr lang="it-IT" u="sng" dirty="0" smtClean="0">
                <a:solidFill>
                  <a:schemeClr val="tx2"/>
                </a:solidFill>
                <a:hlinkClick r:id="rId5"/>
              </a:rPr>
              <a:t>www.adottup.it</a:t>
            </a:r>
            <a:endParaRPr lang="it-IT" dirty="0" smtClean="0">
              <a:solidFill>
                <a:schemeClr val="tx2"/>
              </a:solidFill>
            </a:endParaRPr>
          </a:p>
          <a:p>
            <a:pPr lvl="0"/>
            <a:endParaRPr lang="it-IT" dirty="0" smtClean="0">
              <a:solidFill>
                <a:schemeClr val="tx2"/>
              </a:solidFill>
            </a:endParaRPr>
          </a:p>
          <a:p>
            <a:pPr lvl="0"/>
            <a:r>
              <a:rPr lang="it-IT" dirty="0" smtClean="0">
                <a:solidFill>
                  <a:schemeClr val="tx2"/>
                </a:solidFill>
              </a:rPr>
              <a:t>E-mail: </a:t>
            </a:r>
          </a:p>
          <a:p>
            <a:pPr lvl="0"/>
            <a:r>
              <a:rPr lang="it-IT" dirty="0" smtClean="0">
                <a:solidFill>
                  <a:schemeClr val="tx2"/>
                </a:solidFill>
                <a:hlinkClick r:id="rId6"/>
              </a:rPr>
              <a:t>adottup@confindustria.it</a:t>
            </a:r>
            <a:r>
              <a:rPr lang="it-IT" dirty="0" smtClean="0">
                <a:solidFill>
                  <a:schemeClr val="tx2"/>
                </a:solidFill>
              </a:rPr>
              <a:t>; </a:t>
            </a:r>
            <a:r>
              <a:rPr lang="it-IT" dirty="0" smtClean="0">
                <a:solidFill>
                  <a:schemeClr val="tx2"/>
                </a:solidFill>
                <a:hlinkClick r:id="rId7"/>
              </a:rPr>
              <a:t>m.mondelli@confindustria.it</a:t>
            </a:r>
            <a:endParaRPr lang="it-IT" dirty="0" smtClean="0">
              <a:solidFill>
                <a:schemeClr val="tx2"/>
              </a:solidFill>
            </a:endParaRPr>
          </a:p>
          <a:p>
            <a:r>
              <a:rPr lang="it-IT" dirty="0" smtClean="0">
                <a:solidFill>
                  <a:schemeClr val="tx2"/>
                </a:solidFill>
              </a:rPr>
              <a:t> </a:t>
            </a:r>
          </a:p>
          <a:p>
            <a:r>
              <a:rPr lang="it-IT" dirty="0" err="1" smtClean="0">
                <a:solidFill>
                  <a:schemeClr val="tx2"/>
                </a:solidFill>
              </a:rPr>
              <a:t>Twitter</a:t>
            </a:r>
            <a:r>
              <a:rPr lang="it-IT" dirty="0" smtClean="0">
                <a:solidFill>
                  <a:schemeClr val="tx2"/>
                </a:solidFill>
              </a:rPr>
              <a:t>: </a:t>
            </a:r>
            <a:r>
              <a:rPr lang="it-IT" dirty="0" err="1" smtClean="0">
                <a:solidFill>
                  <a:schemeClr val="tx2"/>
                </a:solidFill>
              </a:rPr>
              <a:t>@AdottUp</a:t>
            </a:r>
            <a:endParaRPr lang="it-IT" dirty="0" smtClean="0">
              <a:solidFill>
                <a:schemeClr val="tx2"/>
              </a:solidFill>
            </a:endParaRPr>
          </a:p>
          <a:p>
            <a:endParaRPr lang="it-IT" dirty="0" smtClean="0">
              <a:solidFill>
                <a:schemeClr val="tx2"/>
              </a:solidFill>
            </a:endParaRPr>
          </a:p>
          <a:p>
            <a:endParaRPr lang="it-IT" dirty="0" smtClean="0">
              <a:solidFill>
                <a:schemeClr val="tx2"/>
              </a:solidFill>
            </a:endParaRPr>
          </a:p>
          <a:p>
            <a:pPr>
              <a:buFont typeface="Wingdings" pitchFamily="2" charset="2"/>
              <a:buChar char="ü"/>
            </a:pPr>
            <a:endParaRPr lang="it-IT" dirty="0" smtClean="0">
              <a:solidFill>
                <a:schemeClr val="tx2"/>
              </a:solidFill>
            </a:endParaRPr>
          </a:p>
          <a:p>
            <a:endParaRPr lang="it-IT" dirty="0" smtClean="0"/>
          </a:p>
          <a:p>
            <a:endParaRPr lang="it-IT" dirty="0" smtClean="0"/>
          </a:p>
        </p:txBody>
      </p:sp>
      <p:sp>
        <p:nvSpPr>
          <p:cNvPr id="12" name="Segnaposto numero diapositiva 4"/>
          <p:cNvSpPr>
            <a:spLocks noGrp="1"/>
          </p:cNvSpPr>
          <p:nvPr>
            <p:ph type="sldNum" sz="quarter" idx="12"/>
          </p:nvPr>
        </p:nvSpPr>
        <p:spPr>
          <a:xfrm>
            <a:off x="5689854" y="6432734"/>
            <a:ext cx="716455" cy="365125"/>
          </a:xfrm>
        </p:spPr>
        <p:txBody>
          <a:bodyPr/>
          <a:lstStyle/>
          <a:p>
            <a:fld id="{84DE4774-7525-2C4D-BB83-379F94106C03}" type="slidenum">
              <a:rPr lang="it-IT" sz="1200" smtClean="0">
                <a:solidFill>
                  <a:srgbClr val="08478A"/>
                </a:solidFill>
              </a:rPr>
              <a:pPr/>
              <a:t>11</a:t>
            </a:fld>
            <a:endParaRPr lang="it-IT" sz="1200" dirty="0">
              <a:solidFill>
                <a:srgbClr val="08478A"/>
              </a:solidFill>
            </a:endParaRPr>
          </a:p>
        </p:txBody>
      </p:sp>
    </p:spTree>
    <p:extLst>
      <p:ext uri="{BB962C8B-B14F-4D97-AF65-F5344CB8AC3E}">
        <p14:creationId xmlns:p14="http://schemas.microsoft.com/office/powerpoint/2010/main" xmlns="" val="88308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de_testo.jpg"/>
          <p:cNvPicPr>
            <a:picLocks noChangeAspect="1"/>
          </p:cNvPicPr>
          <p:nvPr/>
        </p:nvPicPr>
        <p:blipFill rotWithShape="1">
          <a:blip r:embed="rId2" r:link="rId3">
            <a:extLst>
              <a:ext uri="{28A0092B-C50C-407E-A947-70E740481C1C}">
                <a14:useLocalDpi xmlns:a14="http://schemas.microsoft.com/office/drawing/2010/main" xmlns="" val="0"/>
              </a:ext>
            </a:extLst>
          </a:blip>
          <a:srcRect r="16279"/>
          <a:stretch/>
        </p:blipFill>
        <p:spPr>
          <a:xfrm>
            <a:off x="0" y="0"/>
            <a:ext cx="7647624" cy="6857999"/>
          </a:xfrm>
          <a:prstGeom prst="rect">
            <a:avLst/>
          </a:prstGeom>
        </p:spPr>
      </p:pic>
      <p:sp>
        <p:nvSpPr>
          <p:cNvPr id="8" name="Segnaposto titolo 1"/>
          <p:cNvSpPr txBox="1">
            <a:spLocks/>
          </p:cNvSpPr>
          <p:nvPr/>
        </p:nvSpPr>
        <p:spPr>
          <a:xfrm>
            <a:off x="1059897" y="37733"/>
            <a:ext cx="7636451" cy="85025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3600" kern="1200">
                <a:solidFill>
                  <a:schemeClr val="tx1"/>
                </a:solidFill>
                <a:latin typeface="+mj-lt"/>
                <a:ea typeface="+mj-ea"/>
                <a:cs typeface="+mj-cs"/>
              </a:defRPr>
            </a:lvl1pPr>
          </a:lstStyle>
          <a:p>
            <a:endParaRPr lang="it-IT" sz="2800" b="1" dirty="0" smtClean="0">
              <a:solidFill>
                <a:schemeClr val="tx2"/>
              </a:solidFill>
            </a:endParaRPr>
          </a:p>
        </p:txBody>
      </p:sp>
      <p:sp>
        <p:nvSpPr>
          <p:cNvPr id="9" name="Segnaposto testo 2"/>
          <p:cNvSpPr txBox="1">
            <a:spLocks/>
          </p:cNvSpPr>
          <p:nvPr/>
        </p:nvSpPr>
        <p:spPr>
          <a:xfrm>
            <a:off x="883228" y="729574"/>
            <a:ext cx="8027308" cy="5420623"/>
          </a:xfrm>
          <a:prstGeom prst="rect">
            <a:avLst/>
          </a:prstGeom>
        </p:spPr>
        <p:txBody>
          <a:bodyPr vert="horz" lIns="91440" tIns="45720" rIns="91440" bIns="45720" rtlCol="0" anchor="t" anchorCtr="0">
            <a:normAutofit/>
          </a:bodyPr>
          <a:lstStyle>
            <a:lvl1pPr marL="0" indent="0" algn="l" defTabSz="457200" rtl="0" eaLnBrk="1" latinLnBrk="0" hangingPunct="1">
              <a:spcBef>
                <a:spcPct val="20000"/>
              </a:spcBef>
              <a:buFont typeface="Arial"/>
              <a:buNone/>
              <a:defRPr sz="28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971550" lvl="1" indent="-514350"/>
            <a:endParaRPr lang="it-IT" dirty="0">
              <a:solidFill>
                <a:schemeClr val="tx2"/>
              </a:solidFill>
            </a:endParaRPr>
          </a:p>
        </p:txBody>
      </p:sp>
      <p:sp>
        <p:nvSpPr>
          <p:cNvPr id="12" name="Segnaposto numero diapositiva 4"/>
          <p:cNvSpPr>
            <a:spLocks noGrp="1"/>
          </p:cNvSpPr>
          <p:nvPr>
            <p:ph type="sldNum" sz="quarter" idx="12"/>
          </p:nvPr>
        </p:nvSpPr>
        <p:spPr>
          <a:xfrm>
            <a:off x="5689854" y="6432734"/>
            <a:ext cx="716455" cy="365125"/>
          </a:xfrm>
        </p:spPr>
        <p:txBody>
          <a:bodyPr/>
          <a:lstStyle/>
          <a:p>
            <a:fld id="{84DE4774-7525-2C4D-BB83-379F94106C03}" type="slidenum">
              <a:rPr lang="it-IT" sz="1200" smtClean="0">
                <a:solidFill>
                  <a:srgbClr val="08478A"/>
                </a:solidFill>
              </a:rPr>
              <a:pPr/>
              <a:t>12</a:t>
            </a:fld>
            <a:endParaRPr lang="it-IT" sz="1200" dirty="0">
              <a:solidFill>
                <a:srgbClr val="08478A"/>
              </a:solidFill>
            </a:endParaRPr>
          </a:p>
        </p:txBody>
      </p:sp>
      <p:graphicFrame>
        <p:nvGraphicFramePr>
          <p:cNvPr id="6" name="Tabella 5"/>
          <p:cNvGraphicFramePr>
            <a:graphicFrameLocks noGrp="1"/>
          </p:cNvGraphicFramePr>
          <p:nvPr/>
        </p:nvGraphicFramePr>
        <p:xfrm>
          <a:off x="1536700" y="887983"/>
          <a:ext cx="6443518" cy="4654523"/>
        </p:xfrm>
        <a:graphic>
          <a:graphicData uri="http://schemas.openxmlformats.org/drawingml/2006/table">
            <a:tbl>
              <a:tblPr/>
              <a:tblGrid>
                <a:gridCol w="1898862"/>
                <a:gridCol w="973366"/>
                <a:gridCol w="851031"/>
                <a:gridCol w="1798562"/>
                <a:gridCol w="921697"/>
              </a:tblGrid>
              <a:tr h="257659">
                <a:tc gridSpan="2">
                  <a:txBody>
                    <a:bodyPr/>
                    <a:lstStyle/>
                    <a:p>
                      <a:pPr algn="ctr">
                        <a:lnSpc>
                          <a:spcPct val="115000"/>
                        </a:lnSpc>
                        <a:spcAft>
                          <a:spcPts val="0"/>
                        </a:spcAft>
                      </a:pPr>
                      <a:r>
                        <a:rPr lang="it-IT" sz="900" b="1" dirty="0">
                          <a:solidFill>
                            <a:srgbClr val="FFFFFF"/>
                          </a:solidFill>
                          <a:latin typeface="Arial"/>
                          <a:ea typeface="Times New Roman"/>
                          <a:cs typeface="Times New Roman"/>
                        </a:rPr>
                        <a:t>Distribuzione geografica Vetrina</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hMerge="1">
                  <a:txBody>
                    <a:bodyPr/>
                    <a:lstStyle/>
                    <a:p>
                      <a:endParaRPr lang="it-IT"/>
                    </a:p>
                  </a:txBody>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115000"/>
                        </a:lnSpc>
                        <a:spcAft>
                          <a:spcPts val="0"/>
                        </a:spcAft>
                      </a:pPr>
                      <a:r>
                        <a:rPr lang="it-IT" sz="900" b="1" dirty="0">
                          <a:solidFill>
                            <a:srgbClr val="FFFFFF"/>
                          </a:solidFill>
                          <a:latin typeface="Arial"/>
                          <a:ea typeface="Times New Roman"/>
                          <a:cs typeface="Times New Roman"/>
                        </a:rPr>
                        <a:t>Distribuzione settori Vetrina</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hMerge="1">
                  <a:txBody>
                    <a:bodyPr/>
                    <a:lstStyle/>
                    <a:p>
                      <a:endParaRPr lang="it-IT"/>
                    </a:p>
                  </a:txBody>
                  <a:tcPr/>
                </a:tc>
              </a:tr>
              <a:tr h="257659">
                <a:tc>
                  <a:txBody>
                    <a:bodyPr/>
                    <a:lstStyle/>
                    <a:p>
                      <a:pPr algn="ctr">
                        <a:lnSpc>
                          <a:spcPct val="115000"/>
                        </a:lnSpc>
                        <a:spcAft>
                          <a:spcPts val="0"/>
                        </a:spcAft>
                      </a:pPr>
                      <a:r>
                        <a:rPr lang="it-IT" sz="900" b="1">
                          <a:solidFill>
                            <a:srgbClr val="FFFFFF"/>
                          </a:solidFill>
                          <a:latin typeface="Arial"/>
                          <a:ea typeface="Times New Roman"/>
                          <a:cs typeface="Times New Roman"/>
                        </a:rPr>
                        <a:t>Regione</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a:lnSpc>
                          <a:spcPct val="115000"/>
                        </a:lnSpc>
                        <a:spcAft>
                          <a:spcPts val="0"/>
                        </a:spcAft>
                      </a:pPr>
                      <a:r>
                        <a:rPr lang="it-IT" sz="900" b="1">
                          <a:solidFill>
                            <a:srgbClr val="FFFFFF"/>
                          </a:solidFill>
                          <a:latin typeface="Arial"/>
                          <a:ea typeface="Times New Roman"/>
                          <a:cs typeface="Times New Roman"/>
                        </a:rPr>
                        <a:t>n° startup</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it-IT" sz="900" b="1" dirty="0">
                          <a:solidFill>
                            <a:srgbClr val="FFFFFF"/>
                          </a:solidFill>
                          <a:latin typeface="Arial"/>
                          <a:ea typeface="Times New Roman"/>
                          <a:cs typeface="Times New Roman"/>
                        </a:rPr>
                        <a:t>Settore</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a:lnSpc>
                          <a:spcPct val="115000"/>
                        </a:lnSpc>
                        <a:spcAft>
                          <a:spcPts val="0"/>
                        </a:spcAft>
                      </a:pPr>
                      <a:r>
                        <a:rPr lang="it-IT" sz="900" b="1">
                          <a:solidFill>
                            <a:srgbClr val="FFFFFF"/>
                          </a:solidFill>
                          <a:latin typeface="Arial"/>
                          <a:ea typeface="Times New Roman"/>
                          <a:cs typeface="Times New Roman"/>
                        </a:rPr>
                        <a:t>n° startup</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r>
              <a:tr h="257659">
                <a:tc>
                  <a:txBody>
                    <a:bodyPr/>
                    <a:lstStyle/>
                    <a:p>
                      <a:pPr>
                        <a:lnSpc>
                          <a:spcPct val="115000"/>
                        </a:lnSpc>
                        <a:spcAft>
                          <a:spcPts val="0"/>
                        </a:spcAft>
                      </a:pPr>
                      <a:r>
                        <a:rPr lang="it-IT" sz="900">
                          <a:solidFill>
                            <a:srgbClr val="000000"/>
                          </a:solidFill>
                          <a:latin typeface="Arial"/>
                          <a:ea typeface="Times New Roman"/>
                          <a:cs typeface="Times New Roman"/>
                        </a:rPr>
                        <a:t>Basilicata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1</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it-IT" sz="900">
                          <a:solidFill>
                            <a:srgbClr val="000000"/>
                          </a:solidFill>
                          <a:latin typeface="Arial"/>
                          <a:ea typeface="Times New Roman"/>
                          <a:cs typeface="Times New Roman"/>
                        </a:rPr>
                        <a:t>altri servizi</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dirty="0" smtClean="0">
                          <a:solidFill>
                            <a:srgbClr val="000000"/>
                          </a:solidFill>
                          <a:latin typeface="Arial"/>
                          <a:ea typeface="Times New Roman"/>
                          <a:cs typeface="Times New Roman"/>
                        </a:rPr>
                        <a:t>7</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659">
                <a:tc>
                  <a:txBody>
                    <a:bodyPr/>
                    <a:lstStyle/>
                    <a:p>
                      <a:pPr>
                        <a:lnSpc>
                          <a:spcPct val="115000"/>
                        </a:lnSpc>
                        <a:spcAft>
                          <a:spcPts val="0"/>
                        </a:spcAft>
                      </a:pPr>
                      <a:r>
                        <a:rPr lang="it-IT" sz="900">
                          <a:solidFill>
                            <a:srgbClr val="000000"/>
                          </a:solidFill>
                          <a:latin typeface="Arial"/>
                          <a:ea typeface="Times New Roman"/>
                          <a:cs typeface="Times New Roman"/>
                        </a:rPr>
                        <a:t>Calabria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3</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it-IT" sz="900">
                          <a:solidFill>
                            <a:srgbClr val="000000"/>
                          </a:solidFill>
                          <a:latin typeface="Arial"/>
                          <a:ea typeface="Times New Roman"/>
                          <a:cs typeface="Times New Roman"/>
                        </a:rPr>
                        <a:t>commercio</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1</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659">
                <a:tc>
                  <a:txBody>
                    <a:bodyPr/>
                    <a:lstStyle/>
                    <a:p>
                      <a:pPr>
                        <a:lnSpc>
                          <a:spcPct val="115000"/>
                        </a:lnSpc>
                        <a:spcAft>
                          <a:spcPts val="0"/>
                        </a:spcAft>
                      </a:pPr>
                      <a:r>
                        <a:rPr lang="it-IT" sz="900">
                          <a:solidFill>
                            <a:srgbClr val="000000"/>
                          </a:solidFill>
                          <a:latin typeface="Arial"/>
                          <a:ea typeface="Times New Roman"/>
                          <a:cs typeface="Times New Roman"/>
                        </a:rPr>
                        <a:t>Campania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11</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it-IT" sz="900">
                          <a:solidFill>
                            <a:srgbClr val="000000"/>
                          </a:solidFill>
                          <a:latin typeface="Arial"/>
                          <a:ea typeface="Times New Roman"/>
                          <a:cs typeface="Times New Roman"/>
                        </a:rPr>
                        <a:t>consulenza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1</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659">
                <a:tc>
                  <a:txBody>
                    <a:bodyPr/>
                    <a:lstStyle/>
                    <a:p>
                      <a:pPr>
                        <a:lnSpc>
                          <a:spcPct val="115000"/>
                        </a:lnSpc>
                        <a:spcAft>
                          <a:spcPts val="0"/>
                        </a:spcAft>
                      </a:pPr>
                      <a:r>
                        <a:rPr lang="it-IT" sz="900">
                          <a:solidFill>
                            <a:srgbClr val="000000"/>
                          </a:solidFill>
                          <a:latin typeface="Arial"/>
                          <a:ea typeface="Times New Roman"/>
                          <a:cs typeface="Times New Roman"/>
                        </a:rPr>
                        <a:t>Emilia Romagna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2</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it-IT" sz="900">
                          <a:solidFill>
                            <a:srgbClr val="000000"/>
                          </a:solidFill>
                          <a:latin typeface="Arial"/>
                          <a:ea typeface="Times New Roman"/>
                          <a:cs typeface="Times New Roman"/>
                        </a:rPr>
                        <a:t>e-commerce</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4</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659">
                <a:tc>
                  <a:txBody>
                    <a:bodyPr/>
                    <a:lstStyle/>
                    <a:p>
                      <a:pPr>
                        <a:lnSpc>
                          <a:spcPct val="115000"/>
                        </a:lnSpc>
                        <a:spcAft>
                          <a:spcPts val="0"/>
                        </a:spcAft>
                      </a:pPr>
                      <a:r>
                        <a:rPr lang="it-IT" sz="900">
                          <a:solidFill>
                            <a:srgbClr val="000000"/>
                          </a:solidFill>
                          <a:latin typeface="Arial"/>
                          <a:ea typeface="Times New Roman"/>
                          <a:cs typeface="Times New Roman"/>
                        </a:rPr>
                        <a:t>Friuli Venezia Giulia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dirty="0" smtClean="0">
                          <a:solidFill>
                            <a:srgbClr val="000000"/>
                          </a:solidFill>
                          <a:latin typeface="Arial"/>
                          <a:ea typeface="Times New Roman"/>
                          <a:cs typeface="Times New Roman"/>
                        </a:rPr>
                        <a:t>2</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it-IT" sz="900">
                          <a:solidFill>
                            <a:srgbClr val="000000"/>
                          </a:solidFill>
                          <a:latin typeface="Arial"/>
                          <a:ea typeface="Times New Roman"/>
                          <a:cs typeface="Times New Roman"/>
                        </a:rPr>
                        <a:t>informatico</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6</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659">
                <a:tc>
                  <a:txBody>
                    <a:bodyPr/>
                    <a:lstStyle/>
                    <a:p>
                      <a:pPr>
                        <a:lnSpc>
                          <a:spcPct val="115000"/>
                        </a:lnSpc>
                        <a:spcAft>
                          <a:spcPts val="0"/>
                        </a:spcAft>
                      </a:pPr>
                      <a:r>
                        <a:rPr lang="it-IT" sz="900">
                          <a:solidFill>
                            <a:srgbClr val="000000"/>
                          </a:solidFill>
                          <a:latin typeface="Arial"/>
                          <a:ea typeface="Times New Roman"/>
                          <a:cs typeface="Times New Roman"/>
                        </a:rPr>
                        <a:t>Lazio</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2</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it-IT" sz="900">
                          <a:solidFill>
                            <a:srgbClr val="000000"/>
                          </a:solidFill>
                          <a:latin typeface="Arial"/>
                          <a:ea typeface="Times New Roman"/>
                          <a:cs typeface="Times New Roman"/>
                        </a:rPr>
                        <a:t>manifatturiero</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dirty="0" smtClean="0">
                          <a:solidFill>
                            <a:srgbClr val="000000"/>
                          </a:solidFill>
                          <a:latin typeface="Arial"/>
                          <a:ea typeface="Times New Roman"/>
                          <a:cs typeface="Times New Roman"/>
                        </a:rPr>
                        <a:t>10</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659">
                <a:tc>
                  <a:txBody>
                    <a:bodyPr/>
                    <a:lstStyle/>
                    <a:p>
                      <a:pPr>
                        <a:lnSpc>
                          <a:spcPct val="115000"/>
                        </a:lnSpc>
                        <a:spcAft>
                          <a:spcPts val="0"/>
                        </a:spcAft>
                      </a:pPr>
                      <a:r>
                        <a:rPr lang="it-IT" sz="900">
                          <a:solidFill>
                            <a:srgbClr val="000000"/>
                          </a:solidFill>
                          <a:latin typeface="Arial"/>
                          <a:ea typeface="Times New Roman"/>
                          <a:cs typeface="Times New Roman"/>
                        </a:rPr>
                        <a:t>Lombardia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10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it-IT" sz="900">
                          <a:solidFill>
                            <a:srgbClr val="000000"/>
                          </a:solidFill>
                          <a:latin typeface="Arial"/>
                          <a:ea typeface="Times New Roman"/>
                          <a:cs typeface="Times New Roman"/>
                        </a:rPr>
                        <a:t>r&amp;s</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4</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659">
                <a:tc>
                  <a:txBody>
                    <a:bodyPr/>
                    <a:lstStyle/>
                    <a:p>
                      <a:pPr>
                        <a:lnSpc>
                          <a:spcPct val="115000"/>
                        </a:lnSpc>
                        <a:spcAft>
                          <a:spcPts val="0"/>
                        </a:spcAft>
                      </a:pPr>
                      <a:r>
                        <a:rPr lang="it-IT" sz="900">
                          <a:solidFill>
                            <a:srgbClr val="000000"/>
                          </a:solidFill>
                          <a:latin typeface="Arial"/>
                          <a:ea typeface="Times New Roman"/>
                          <a:cs typeface="Times New Roman"/>
                        </a:rPr>
                        <a:t>Marche</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1</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it-IT" sz="900">
                          <a:solidFill>
                            <a:srgbClr val="000000"/>
                          </a:solidFill>
                          <a:latin typeface="Arial"/>
                          <a:ea typeface="Times New Roman"/>
                          <a:cs typeface="Times New Roman"/>
                        </a:rPr>
                        <a:t>servizi web</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10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659">
                <a:tc>
                  <a:txBody>
                    <a:bodyPr/>
                    <a:lstStyle/>
                    <a:p>
                      <a:pPr>
                        <a:lnSpc>
                          <a:spcPct val="115000"/>
                        </a:lnSpc>
                        <a:spcAft>
                          <a:spcPts val="0"/>
                        </a:spcAft>
                      </a:pPr>
                      <a:r>
                        <a:rPr lang="it-IT" sz="900">
                          <a:solidFill>
                            <a:srgbClr val="000000"/>
                          </a:solidFill>
                          <a:latin typeface="Arial"/>
                          <a:ea typeface="Times New Roman"/>
                          <a:cs typeface="Times New Roman"/>
                        </a:rPr>
                        <a:t>Piemonte</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dirty="0" smtClean="0">
                          <a:solidFill>
                            <a:srgbClr val="000000"/>
                          </a:solidFill>
                          <a:latin typeface="Arial"/>
                          <a:ea typeface="Times New Roman"/>
                          <a:cs typeface="Times New Roman"/>
                        </a:rPr>
                        <a:t>4</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it-IT" sz="900">
                          <a:solidFill>
                            <a:srgbClr val="000000"/>
                          </a:solidFill>
                          <a:latin typeface="Arial"/>
                          <a:ea typeface="Times New Roman"/>
                          <a:cs typeface="Times New Roman"/>
                        </a:rPr>
                        <a:t>telecomunicazioni</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2</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659">
                <a:tc>
                  <a:txBody>
                    <a:bodyPr/>
                    <a:lstStyle/>
                    <a:p>
                      <a:pPr>
                        <a:lnSpc>
                          <a:spcPct val="115000"/>
                        </a:lnSpc>
                        <a:spcAft>
                          <a:spcPts val="0"/>
                        </a:spcAft>
                      </a:pPr>
                      <a:r>
                        <a:rPr lang="it-IT" sz="900">
                          <a:solidFill>
                            <a:srgbClr val="000000"/>
                          </a:solidFill>
                          <a:latin typeface="Arial"/>
                          <a:ea typeface="Times New Roman"/>
                          <a:cs typeface="Times New Roman"/>
                        </a:rPr>
                        <a:t>Puglia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2</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it-IT" sz="1000" b="1">
                          <a:solidFill>
                            <a:srgbClr val="000000"/>
                          </a:solidFill>
                          <a:latin typeface="Arial"/>
                          <a:ea typeface="Times New Roman"/>
                          <a:cs typeface="Times New Roman"/>
                        </a:rPr>
                        <a:t>Totale complessivo</a:t>
                      </a:r>
                      <a:endParaRPr lang="it-IT" sz="10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it-IT" sz="1000" b="1" dirty="0" smtClean="0">
                          <a:solidFill>
                            <a:srgbClr val="000000"/>
                          </a:solidFill>
                          <a:latin typeface="Arial"/>
                          <a:ea typeface="Times New Roman"/>
                          <a:cs typeface="Times New Roman"/>
                        </a:rPr>
                        <a:t>45</a:t>
                      </a:r>
                      <a:endParaRPr lang="it-IT" sz="10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57659">
                <a:tc>
                  <a:txBody>
                    <a:bodyPr/>
                    <a:lstStyle/>
                    <a:p>
                      <a:pPr>
                        <a:lnSpc>
                          <a:spcPct val="115000"/>
                        </a:lnSpc>
                        <a:spcAft>
                          <a:spcPts val="0"/>
                        </a:spcAft>
                      </a:pPr>
                      <a:r>
                        <a:rPr lang="it-IT" sz="900">
                          <a:solidFill>
                            <a:srgbClr val="000000"/>
                          </a:solidFill>
                          <a:latin typeface="Arial"/>
                          <a:ea typeface="Times New Roman"/>
                          <a:cs typeface="Times New Roman"/>
                        </a:rPr>
                        <a:t>Sicilia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2</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it-IT" sz="1100">
                        <a:latin typeface="Calibri"/>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it-IT" sz="1100">
                        <a:latin typeface="Calibri"/>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r>
              <a:tr h="257659">
                <a:tc>
                  <a:txBody>
                    <a:bodyPr/>
                    <a:lstStyle/>
                    <a:p>
                      <a:pPr>
                        <a:lnSpc>
                          <a:spcPct val="115000"/>
                        </a:lnSpc>
                        <a:spcAft>
                          <a:spcPts val="0"/>
                        </a:spcAft>
                      </a:pPr>
                      <a:r>
                        <a:rPr lang="it-IT" sz="900">
                          <a:solidFill>
                            <a:srgbClr val="000000"/>
                          </a:solidFill>
                          <a:latin typeface="Arial"/>
                          <a:ea typeface="Times New Roman"/>
                          <a:cs typeface="Times New Roman"/>
                        </a:rPr>
                        <a:t>Trentino Alto Adige</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1</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algn="ctr">
                        <a:lnSpc>
                          <a:spcPct val="115000"/>
                        </a:lnSpc>
                        <a:spcAft>
                          <a:spcPts val="0"/>
                        </a:spcAft>
                      </a:pPr>
                      <a:r>
                        <a:rPr lang="it-IT" sz="900" b="1" dirty="0">
                          <a:solidFill>
                            <a:schemeClr val="tx1"/>
                          </a:solidFill>
                          <a:latin typeface="Arial"/>
                          <a:ea typeface="Times New Roman"/>
                          <a:cs typeface="Times New Roman"/>
                        </a:rPr>
                        <a:t>Distribuzione geografica Vetrina</a:t>
                      </a:r>
                      <a:endParaRPr lang="it-IT" sz="1100" dirty="0">
                        <a:solidFill>
                          <a:schemeClr val="tx1"/>
                        </a:solidFill>
                        <a:latin typeface="Calibri"/>
                        <a:ea typeface="Calibri"/>
                        <a:cs typeface="Times New Roman"/>
                      </a:endParaRPr>
                    </a:p>
                  </a:txBody>
                  <a:tcPr marL="44450" marR="44450" marT="0" marB="0" anchor="ctr">
                    <a:lnL>
                      <a:noFill/>
                    </a:lnL>
                    <a:lnR>
                      <a:noFill/>
                    </a:lnR>
                    <a:lnT>
                      <a:noFill/>
                    </a:lnT>
                    <a:lnB>
                      <a:noFill/>
                    </a:lnB>
                  </a:tcPr>
                </a:tc>
                <a:tc hMerge="1">
                  <a:txBody>
                    <a:bodyPr/>
                    <a:lstStyle/>
                    <a:p>
                      <a:endParaRPr lang="it-IT"/>
                    </a:p>
                  </a:txBody>
                  <a:tcPr>
                    <a:lnL>
                      <a:noFill/>
                    </a:lnL>
                    <a:lnR>
                      <a:noFill/>
                    </a:lnR>
                    <a:lnT>
                      <a:noFill/>
                    </a:lnT>
                    <a:lnB>
                      <a:noFill/>
                    </a:lnB>
                  </a:tcPr>
                </a:tc>
              </a:tr>
              <a:tr h="257659">
                <a:tc>
                  <a:txBody>
                    <a:bodyPr/>
                    <a:lstStyle/>
                    <a:p>
                      <a:pPr>
                        <a:lnSpc>
                          <a:spcPct val="115000"/>
                        </a:lnSpc>
                        <a:spcAft>
                          <a:spcPts val="0"/>
                        </a:spcAft>
                      </a:pPr>
                      <a:r>
                        <a:rPr lang="it-IT" sz="900" dirty="0">
                          <a:solidFill>
                            <a:srgbClr val="000000"/>
                          </a:solidFill>
                          <a:latin typeface="Arial"/>
                          <a:ea typeface="Times New Roman"/>
                          <a:cs typeface="Times New Roman"/>
                        </a:rPr>
                        <a:t>Toscana</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dirty="0">
                          <a:solidFill>
                            <a:srgbClr val="000000"/>
                          </a:solidFill>
                          <a:latin typeface="Arial"/>
                          <a:ea typeface="Times New Roman"/>
                          <a:cs typeface="Times New Roman"/>
                        </a:rPr>
                        <a:t>1</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it-IT" sz="1100" dirty="0">
                          <a:solidFill>
                            <a:srgbClr val="000000"/>
                          </a:solidFill>
                          <a:latin typeface="Calibri"/>
                          <a:ea typeface="Times New Roman"/>
                          <a:cs typeface="Times New Roman"/>
                        </a:rPr>
                        <a:t>Nord</a:t>
                      </a:r>
                      <a:endParaRPr lang="it-IT" sz="1100" dirty="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it-IT" sz="1100" dirty="0" smtClean="0">
                          <a:solidFill>
                            <a:srgbClr val="000000"/>
                          </a:solidFill>
                          <a:latin typeface="Calibri"/>
                          <a:ea typeface="Times New Roman"/>
                          <a:cs typeface="Times New Roman"/>
                        </a:rPr>
                        <a:t>22</a:t>
                      </a:r>
                      <a:endParaRPr lang="it-IT" sz="1100" dirty="0">
                        <a:latin typeface="Calibri"/>
                        <a:ea typeface="Calibri"/>
                        <a:cs typeface="Times New Roman"/>
                      </a:endParaRPr>
                    </a:p>
                  </a:txBody>
                  <a:tcPr marL="44450" marR="44450" marT="0" marB="0" anchor="ctr">
                    <a:lnL>
                      <a:noFill/>
                    </a:lnL>
                    <a:lnR>
                      <a:noFill/>
                    </a:lnR>
                    <a:lnT>
                      <a:noFill/>
                    </a:lnT>
                    <a:lnB>
                      <a:noFill/>
                    </a:lnB>
                  </a:tcPr>
                </a:tc>
              </a:tr>
              <a:tr h="257659">
                <a:tc>
                  <a:txBody>
                    <a:bodyPr/>
                    <a:lstStyle/>
                    <a:p>
                      <a:pPr>
                        <a:lnSpc>
                          <a:spcPct val="115000"/>
                        </a:lnSpc>
                        <a:spcAft>
                          <a:spcPts val="0"/>
                        </a:spcAft>
                      </a:pPr>
                      <a:r>
                        <a:rPr lang="it-IT" sz="900" dirty="0">
                          <a:solidFill>
                            <a:srgbClr val="000000"/>
                          </a:solidFill>
                          <a:latin typeface="Arial"/>
                          <a:ea typeface="Times New Roman"/>
                          <a:cs typeface="Times New Roman"/>
                        </a:rPr>
                        <a:t>Veneto</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900" dirty="0">
                          <a:solidFill>
                            <a:srgbClr val="000000"/>
                          </a:solidFill>
                          <a:latin typeface="Arial"/>
                          <a:ea typeface="Times New Roman"/>
                          <a:cs typeface="Times New Roman"/>
                        </a:rPr>
                        <a:t>3</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it-IT" sz="1100">
                          <a:solidFill>
                            <a:srgbClr val="000000"/>
                          </a:solidFill>
                          <a:latin typeface="Calibri"/>
                          <a:ea typeface="Times New Roman"/>
                          <a:cs typeface="Times New Roman"/>
                        </a:rPr>
                        <a:t>Centro</a:t>
                      </a:r>
                      <a:endParaRPr lang="it-IT" sz="110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it-IT" sz="1100">
                          <a:solidFill>
                            <a:srgbClr val="000000"/>
                          </a:solidFill>
                          <a:latin typeface="Calibri"/>
                          <a:ea typeface="Times New Roman"/>
                          <a:cs typeface="Times New Roman"/>
                        </a:rPr>
                        <a:t>4</a:t>
                      </a:r>
                      <a:endParaRPr lang="it-IT" sz="1100">
                        <a:latin typeface="Calibri"/>
                        <a:ea typeface="Calibri"/>
                        <a:cs typeface="Times New Roman"/>
                      </a:endParaRPr>
                    </a:p>
                  </a:txBody>
                  <a:tcPr marL="44450" marR="44450" marT="0" marB="0" anchor="ctr">
                    <a:lnL>
                      <a:noFill/>
                    </a:lnL>
                    <a:lnR>
                      <a:noFill/>
                    </a:lnR>
                    <a:lnT>
                      <a:noFill/>
                    </a:lnT>
                    <a:lnB>
                      <a:noFill/>
                    </a:lnB>
                  </a:tcPr>
                </a:tc>
              </a:tr>
              <a:tr h="257659">
                <a:tc>
                  <a:txBody>
                    <a:bodyPr/>
                    <a:lstStyle/>
                    <a:p>
                      <a:pPr algn="ctr">
                        <a:lnSpc>
                          <a:spcPct val="115000"/>
                        </a:lnSpc>
                        <a:spcAft>
                          <a:spcPts val="0"/>
                        </a:spcAft>
                      </a:pPr>
                      <a:r>
                        <a:rPr lang="it-IT" sz="1000" b="1" dirty="0">
                          <a:solidFill>
                            <a:srgbClr val="000000"/>
                          </a:solidFill>
                          <a:latin typeface="Arial"/>
                          <a:ea typeface="Times New Roman"/>
                          <a:cs typeface="Times New Roman"/>
                        </a:rPr>
                        <a:t>Totale complessivo</a:t>
                      </a:r>
                      <a:endParaRPr lang="it-IT" sz="1000" dirty="0">
                        <a:latin typeface="Calibri"/>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it-IT" sz="1000" b="1" dirty="0" smtClean="0">
                          <a:solidFill>
                            <a:srgbClr val="000000"/>
                          </a:solidFill>
                          <a:latin typeface="Arial"/>
                          <a:ea typeface="Times New Roman"/>
                          <a:cs typeface="Times New Roman"/>
                        </a:rPr>
                        <a:t>45</a:t>
                      </a:r>
                      <a:endParaRPr lang="it-IT" sz="1000" dirty="0">
                        <a:latin typeface="Calibri"/>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nSpc>
                          <a:spcPct val="115000"/>
                        </a:lnSpc>
                      </a:pPr>
                      <a:endParaRPr lang="it-IT" sz="1100" dirty="0">
                        <a:latin typeface="Calibri"/>
                        <a:ea typeface="Times New Roman"/>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spcAft>
                          <a:spcPts val="0"/>
                        </a:spcAft>
                      </a:pPr>
                      <a:r>
                        <a:rPr lang="it-IT" sz="1100">
                          <a:solidFill>
                            <a:srgbClr val="000000"/>
                          </a:solidFill>
                          <a:latin typeface="Calibri"/>
                          <a:ea typeface="Times New Roman"/>
                          <a:cs typeface="Times New Roman"/>
                        </a:rPr>
                        <a:t>Sud e Isole</a:t>
                      </a:r>
                      <a:endParaRPr lang="it-IT" sz="110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it-IT" sz="1100">
                          <a:solidFill>
                            <a:srgbClr val="000000"/>
                          </a:solidFill>
                          <a:latin typeface="Calibri"/>
                          <a:ea typeface="Times New Roman"/>
                          <a:cs typeface="Times New Roman"/>
                        </a:rPr>
                        <a:t>19</a:t>
                      </a:r>
                      <a:endParaRPr lang="it-IT" sz="1100">
                        <a:latin typeface="Calibri"/>
                        <a:ea typeface="Calibri"/>
                        <a:cs typeface="Times New Roman"/>
                      </a:endParaRPr>
                    </a:p>
                  </a:txBody>
                  <a:tcPr marL="44450" marR="44450" marT="0" marB="0" anchor="ctr">
                    <a:lnL>
                      <a:noFill/>
                    </a:lnL>
                    <a:lnR>
                      <a:noFill/>
                    </a:lnR>
                    <a:lnT>
                      <a:noFill/>
                    </a:lnT>
                    <a:lnB>
                      <a:noFill/>
                    </a:lnB>
                  </a:tcPr>
                </a:tc>
              </a:tr>
              <a:tr h="257659">
                <a:tc>
                  <a:txBody>
                    <a:bodyPr/>
                    <a:lstStyle/>
                    <a:p>
                      <a:endParaRPr lang="it-IT" dirty="0"/>
                    </a:p>
                  </a:txBody>
                  <a:tcPr marL="44450" marR="4445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it-IT" dirty="0"/>
                    </a:p>
                  </a:txBody>
                  <a:tcPr marL="44450" marR="4445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15000"/>
                        </a:lnSpc>
                      </a:pPr>
                      <a:endParaRPr lang="it-IT" sz="1100" dirty="0">
                        <a:latin typeface="Calibri"/>
                        <a:ea typeface="Times New Roman"/>
                        <a:cs typeface="Times New Roman"/>
                      </a:endParaRPr>
                    </a:p>
                  </a:txBody>
                  <a:tcPr marL="44450" marR="44450" marT="0" marB="0" anchor="b">
                    <a:lnL w="12700" cap="flat" cmpd="sng" algn="ctr">
                      <a:noFill/>
                      <a:prstDash val="solid"/>
                      <a:round/>
                      <a:headEnd type="none" w="med" len="med"/>
                      <a:tailEnd type="none" w="med" len="med"/>
                    </a:lnL>
                    <a:lnR>
                      <a:noFill/>
                    </a:lnR>
                    <a:lnT>
                      <a:noFill/>
                    </a:lnT>
                    <a:lnB>
                      <a:noFill/>
                    </a:lnB>
                  </a:tcPr>
                </a:tc>
                <a:tc>
                  <a:txBody>
                    <a:bodyPr/>
                    <a:lstStyle/>
                    <a:p>
                      <a:pPr>
                        <a:lnSpc>
                          <a:spcPct val="115000"/>
                        </a:lnSpc>
                        <a:spcAft>
                          <a:spcPts val="0"/>
                        </a:spcAft>
                      </a:pPr>
                      <a:r>
                        <a:rPr lang="it-IT" sz="900" b="1">
                          <a:solidFill>
                            <a:srgbClr val="000000"/>
                          </a:solidFill>
                          <a:latin typeface="Arial"/>
                          <a:ea typeface="Times New Roman"/>
                          <a:cs typeface="Times New Roman"/>
                        </a:rPr>
                        <a:t>Totale complessivo</a:t>
                      </a:r>
                      <a:endParaRPr lang="it-IT" sz="110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it-IT" sz="900" b="1" dirty="0" smtClean="0">
                          <a:solidFill>
                            <a:srgbClr val="000000"/>
                          </a:solidFill>
                          <a:latin typeface="Arial"/>
                          <a:ea typeface="Times New Roman"/>
                          <a:cs typeface="Times New Roman"/>
                        </a:rPr>
                        <a:t>45</a:t>
                      </a:r>
                      <a:endParaRPr lang="it-IT" sz="1100" dirty="0">
                        <a:latin typeface="Calibri"/>
                        <a:ea typeface="Calibri"/>
                        <a:cs typeface="Times New Roman"/>
                      </a:endParaRPr>
                    </a:p>
                  </a:txBody>
                  <a:tcPr marL="44450" marR="44450" marT="0" marB="0" anchor="ctr">
                    <a:lnL>
                      <a:noFill/>
                    </a:lnL>
                    <a:lnR>
                      <a:noFill/>
                    </a:lnR>
                    <a:lnT>
                      <a:noFill/>
                    </a:lnT>
                    <a:lnB>
                      <a:noFill/>
                    </a:lnB>
                  </a:tcPr>
                </a:tc>
              </a:tr>
            </a:tbl>
          </a:graphicData>
        </a:graphic>
      </p:graphicFrame>
    </p:spTree>
    <p:extLst>
      <p:ext uri="{BB962C8B-B14F-4D97-AF65-F5344CB8AC3E}">
        <p14:creationId xmlns:p14="http://schemas.microsoft.com/office/powerpoint/2010/main" xmlns="" val="88308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de_testo.jpg"/>
          <p:cNvPicPr>
            <a:picLocks noChangeAspect="1"/>
          </p:cNvPicPr>
          <p:nvPr/>
        </p:nvPicPr>
        <p:blipFill rotWithShape="1">
          <a:blip r:embed="rId2" r:link="rId3">
            <a:extLst>
              <a:ext uri="{28A0092B-C50C-407E-A947-70E740481C1C}">
                <a14:useLocalDpi xmlns:a14="http://schemas.microsoft.com/office/drawing/2010/main" xmlns="" val="0"/>
              </a:ext>
            </a:extLst>
          </a:blip>
          <a:srcRect r="16279"/>
          <a:stretch/>
        </p:blipFill>
        <p:spPr>
          <a:xfrm>
            <a:off x="0" y="0"/>
            <a:ext cx="7647624" cy="6857999"/>
          </a:xfrm>
          <a:prstGeom prst="rect">
            <a:avLst/>
          </a:prstGeom>
        </p:spPr>
      </p:pic>
      <p:sp>
        <p:nvSpPr>
          <p:cNvPr id="8" name="Segnaposto titolo 1"/>
          <p:cNvSpPr txBox="1">
            <a:spLocks/>
          </p:cNvSpPr>
          <p:nvPr/>
        </p:nvSpPr>
        <p:spPr>
          <a:xfrm>
            <a:off x="1059897" y="37733"/>
            <a:ext cx="7636451" cy="85025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3600" kern="1200">
                <a:solidFill>
                  <a:schemeClr val="tx1"/>
                </a:solidFill>
                <a:latin typeface="+mj-lt"/>
                <a:ea typeface="+mj-ea"/>
                <a:cs typeface="+mj-cs"/>
              </a:defRPr>
            </a:lvl1pPr>
          </a:lstStyle>
          <a:p>
            <a:endParaRPr lang="it-IT" sz="2800" b="1" dirty="0" smtClean="0">
              <a:solidFill>
                <a:schemeClr val="tx2"/>
              </a:solidFill>
            </a:endParaRPr>
          </a:p>
        </p:txBody>
      </p:sp>
      <p:sp>
        <p:nvSpPr>
          <p:cNvPr id="9" name="Segnaposto testo 2"/>
          <p:cNvSpPr txBox="1">
            <a:spLocks/>
          </p:cNvSpPr>
          <p:nvPr/>
        </p:nvSpPr>
        <p:spPr>
          <a:xfrm>
            <a:off x="883228" y="729574"/>
            <a:ext cx="8027308" cy="5420623"/>
          </a:xfrm>
          <a:prstGeom prst="rect">
            <a:avLst/>
          </a:prstGeom>
        </p:spPr>
        <p:txBody>
          <a:bodyPr vert="horz" lIns="91440" tIns="45720" rIns="91440" bIns="45720" rtlCol="0" anchor="t" anchorCtr="0">
            <a:normAutofit/>
          </a:bodyPr>
          <a:lstStyle>
            <a:lvl1pPr marL="0" indent="0" algn="l" defTabSz="457200" rtl="0" eaLnBrk="1" latinLnBrk="0" hangingPunct="1">
              <a:spcBef>
                <a:spcPct val="20000"/>
              </a:spcBef>
              <a:buFont typeface="Arial"/>
              <a:buNone/>
              <a:defRPr sz="28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971550" lvl="1" indent="-514350"/>
            <a:endParaRPr lang="it-IT" dirty="0">
              <a:solidFill>
                <a:schemeClr val="tx2"/>
              </a:solidFill>
            </a:endParaRPr>
          </a:p>
        </p:txBody>
      </p:sp>
      <p:sp>
        <p:nvSpPr>
          <p:cNvPr id="12" name="Segnaposto numero diapositiva 4"/>
          <p:cNvSpPr>
            <a:spLocks noGrp="1"/>
          </p:cNvSpPr>
          <p:nvPr>
            <p:ph type="sldNum" sz="quarter" idx="12"/>
          </p:nvPr>
        </p:nvSpPr>
        <p:spPr>
          <a:xfrm>
            <a:off x="5689854" y="6432734"/>
            <a:ext cx="716455" cy="365125"/>
          </a:xfrm>
        </p:spPr>
        <p:txBody>
          <a:bodyPr/>
          <a:lstStyle/>
          <a:p>
            <a:fld id="{84DE4774-7525-2C4D-BB83-379F94106C03}" type="slidenum">
              <a:rPr lang="it-IT" sz="1200" smtClean="0">
                <a:solidFill>
                  <a:srgbClr val="08478A"/>
                </a:solidFill>
              </a:rPr>
              <a:pPr/>
              <a:t>13</a:t>
            </a:fld>
            <a:endParaRPr lang="it-IT" sz="1200" dirty="0">
              <a:solidFill>
                <a:srgbClr val="08478A"/>
              </a:solidFill>
            </a:endParaRPr>
          </a:p>
        </p:txBody>
      </p:sp>
      <p:graphicFrame>
        <p:nvGraphicFramePr>
          <p:cNvPr id="10" name="Tabella 9"/>
          <p:cNvGraphicFramePr>
            <a:graphicFrameLocks noGrp="1"/>
          </p:cNvGraphicFramePr>
          <p:nvPr/>
        </p:nvGraphicFramePr>
        <p:xfrm>
          <a:off x="4983106" y="4696015"/>
          <a:ext cx="2664518" cy="1128903"/>
        </p:xfrm>
        <a:graphic>
          <a:graphicData uri="http://schemas.openxmlformats.org/drawingml/2006/table">
            <a:tbl>
              <a:tblPr/>
              <a:tblGrid>
                <a:gridCol w="1761599"/>
                <a:gridCol w="902919"/>
              </a:tblGrid>
              <a:tr h="183515">
                <a:tc gridSpan="2">
                  <a:txBody>
                    <a:bodyPr/>
                    <a:lstStyle/>
                    <a:p>
                      <a:pPr algn="ctr">
                        <a:lnSpc>
                          <a:spcPct val="115000"/>
                        </a:lnSpc>
                        <a:spcAft>
                          <a:spcPts val="0"/>
                        </a:spcAft>
                      </a:pPr>
                      <a:r>
                        <a:rPr lang="it-IT" sz="900" b="1" dirty="0">
                          <a:solidFill>
                            <a:srgbClr val="FFFFFF"/>
                          </a:solidFill>
                          <a:latin typeface="Arial"/>
                          <a:ea typeface="Times New Roman"/>
                          <a:cs typeface="Times New Roman"/>
                        </a:rPr>
                        <a:t>Distribuzione geografica candidature</a:t>
                      </a:r>
                      <a:endParaRPr lang="it-IT" sz="11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hMerge="1">
                  <a:txBody>
                    <a:bodyPr/>
                    <a:lstStyle/>
                    <a:p>
                      <a:endParaRPr lang="it-IT"/>
                    </a:p>
                  </a:txBody>
                  <a:tcPr/>
                </a:tc>
              </a:tr>
              <a:tr h="183515">
                <a:tc>
                  <a:txBody>
                    <a:bodyPr/>
                    <a:lstStyle/>
                    <a:p>
                      <a:pPr algn="ctr">
                        <a:lnSpc>
                          <a:spcPct val="115000"/>
                        </a:lnSpc>
                        <a:spcAft>
                          <a:spcPts val="0"/>
                        </a:spcAft>
                      </a:pPr>
                      <a:r>
                        <a:rPr lang="it-IT" sz="900" b="1">
                          <a:solidFill>
                            <a:srgbClr val="FFFFFF"/>
                          </a:solidFill>
                          <a:latin typeface="Arial"/>
                          <a:ea typeface="Times New Roman"/>
                          <a:cs typeface="Times New Roman"/>
                        </a:rPr>
                        <a:t> </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a:lnSpc>
                          <a:spcPct val="115000"/>
                        </a:lnSpc>
                        <a:spcAft>
                          <a:spcPts val="0"/>
                        </a:spcAft>
                      </a:pPr>
                      <a:r>
                        <a:rPr lang="it-IT" sz="900" b="1">
                          <a:solidFill>
                            <a:srgbClr val="FFFFFF"/>
                          </a:solidFill>
                          <a:latin typeface="Arial"/>
                          <a:ea typeface="Times New Roman"/>
                          <a:cs typeface="Times New Roman"/>
                        </a:rPr>
                        <a:t>n° startup</a:t>
                      </a:r>
                      <a:endParaRPr lang="it-IT" sz="11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r>
              <a:tr h="183515">
                <a:tc>
                  <a:txBody>
                    <a:bodyPr/>
                    <a:lstStyle/>
                    <a:p>
                      <a:pPr>
                        <a:lnSpc>
                          <a:spcPct val="115000"/>
                        </a:lnSpc>
                        <a:spcAft>
                          <a:spcPts val="0"/>
                        </a:spcAft>
                      </a:pPr>
                      <a:r>
                        <a:rPr lang="it-IT" sz="1100">
                          <a:solidFill>
                            <a:srgbClr val="000000"/>
                          </a:solidFill>
                          <a:latin typeface="Calibri"/>
                          <a:ea typeface="Times New Roman"/>
                          <a:cs typeface="Times New Roman"/>
                        </a:rPr>
                        <a:t>Nord</a:t>
                      </a:r>
                      <a:endParaRPr lang="it-IT" sz="11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100" dirty="0" smtClean="0">
                          <a:solidFill>
                            <a:srgbClr val="000000"/>
                          </a:solidFill>
                          <a:latin typeface="Calibri"/>
                          <a:ea typeface="Times New Roman"/>
                          <a:cs typeface="Times New Roman"/>
                        </a:rPr>
                        <a:t>96</a:t>
                      </a:r>
                      <a:endParaRPr lang="it-IT" sz="11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515">
                <a:tc>
                  <a:txBody>
                    <a:bodyPr/>
                    <a:lstStyle/>
                    <a:p>
                      <a:pPr>
                        <a:lnSpc>
                          <a:spcPct val="115000"/>
                        </a:lnSpc>
                        <a:spcAft>
                          <a:spcPts val="0"/>
                        </a:spcAft>
                      </a:pPr>
                      <a:r>
                        <a:rPr lang="it-IT" sz="1100">
                          <a:solidFill>
                            <a:srgbClr val="000000"/>
                          </a:solidFill>
                          <a:latin typeface="Calibri"/>
                          <a:ea typeface="Times New Roman"/>
                          <a:cs typeface="Times New Roman"/>
                        </a:rPr>
                        <a:t>Centro</a:t>
                      </a:r>
                      <a:endParaRPr lang="it-IT" sz="11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100">
                          <a:solidFill>
                            <a:srgbClr val="000000"/>
                          </a:solidFill>
                          <a:latin typeface="Calibri"/>
                          <a:ea typeface="Times New Roman"/>
                          <a:cs typeface="Times New Roman"/>
                        </a:rPr>
                        <a:t>30</a:t>
                      </a:r>
                      <a:endParaRPr lang="it-IT" sz="11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515">
                <a:tc>
                  <a:txBody>
                    <a:bodyPr/>
                    <a:lstStyle/>
                    <a:p>
                      <a:pPr>
                        <a:lnSpc>
                          <a:spcPct val="115000"/>
                        </a:lnSpc>
                        <a:spcAft>
                          <a:spcPts val="0"/>
                        </a:spcAft>
                      </a:pPr>
                      <a:r>
                        <a:rPr lang="it-IT" sz="1100">
                          <a:solidFill>
                            <a:srgbClr val="000000"/>
                          </a:solidFill>
                          <a:latin typeface="Calibri"/>
                          <a:ea typeface="Times New Roman"/>
                          <a:cs typeface="Times New Roman"/>
                        </a:rPr>
                        <a:t>Sud e Isole</a:t>
                      </a:r>
                      <a:endParaRPr lang="it-IT" sz="11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100" dirty="0">
                          <a:solidFill>
                            <a:srgbClr val="000000"/>
                          </a:solidFill>
                          <a:latin typeface="Calibri"/>
                          <a:ea typeface="Times New Roman"/>
                          <a:cs typeface="Times New Roman"/>
                        </a:rPr>
                        <a:t>63</a:t>
                      </a:r>
                      <a:endParaRPr lang="it-IT" sz="11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515">
                <a:tc>
                  <a:txBody>
                    <a:bodyPr/>
                    <a:lstStyle/>
                    <a:p>
                      <a:pPr>
                        <a:lnSpc>
                          <a:spcPct val="115000"/>
                        </a:lnSpc>
                        <a:spcAft>
                          <a:spcPts val="0"/>
                        </a:spcAft>
                      </a:pPr>
                      <a:r>
                        <a:rPr lang="it-IT" sz="900" b="1">
                          <a:solidFill>
                            <a:srgbClr val="000000"/>
                          </a:solidFill>
                          <a:latin typeface="Arial"/>
                          <a:ea typeface="Times New Roman"/>
                          <a:cs typeface="Times New Roman"/>
                        </a:rPr>
                        <a:t>Totale complessivo</a:t>
                      </a:r>
                      <a:endParaRPr lang="it-IT" sz="11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it-IT" sz="900" b="1" dirty="0" smtClean="0">
                          <a:solidFill>
                            <a:srgbClr val="000000"/>
                          </a:solidFill>
                          <a:latin typeface="Arial"/>
                          <a:ea typeface="Times New Roman"/>
                          <a:cs typeface="Times New Roman"/>
                        </a:rPr>
                        <a:t>189</a:t>
                      </a:r>
                      <a:endParaRPr lang="it-IT" sz="11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bl>
          </a:graphicData>
        </a:graphic>
      </p:graphicFrame>
      <p:graphicFrame>
        <p:nvGraphicFramePr>
          <p:cNvPr id="14" name="Tabella 13"/>
          <p:cNvGraphicFramePr>
            <a:graphicFrameLocks noGrp="1"/>
          </p:cNvGraphicFramePr>
          <p:nvPr/>
        </p:nvGraphicFramePr>
        <p:xfrm>
          <a:off x="1380751" y="840298"/>
          <a:ext cx="6266873" cy="4984620"/>
        </p:xfrm>
        <a:graphic>
          <a:graphicData uri="http://schemas.openxmlformats.org/drawingml/2006/table">
            <a:tbl>
              <a:tblPr/>
              <a:tblGrid>
                <a:gridCol w="1846806"/>
                <a:gridCol w="946681"/>
                <a:gridCol w="827701"/>
                <a:gridCol w="1749256"/>
                <a:gridCol w="896429"/>
              </a:tblGrid>
              <a:tr h="249231">
                <a:tc gridSpan="2">
                  <a:txBody>
                    <a:bodyPr/>
                    <a:lstStyle/>
                    <a:p>
                      <a:pPr algn="ctr">
                        <a:lnSpc>
                          <a:spcPct val="115000"/>
                        </a:lnSpc>
                        <a:spcAft>
                          <a:spcPts val="0"/>
                        </a:spcAft>
                      </a:pPr>
                      <a:r>
                        <a:rPr lang="it-IT" sz="900" b="1" dirty="0">
                          <a:solidFill>
                            <a:srgbClr val="FFFFFF"/>
                          </a:solidFill>
                          <a:latin typeface="Arial"/>
                          <a:ea typeface="Times New Roman"/>
                          <a:cs typeface="Times New Roman"/>
                        </a:rPr>
                        <a:t>Distribuzione geografica candidature</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hMerge="1">
                  <a:txBody>
                    <a:bodyPr/>
                    <a:lstStyle/>
                    <a:p>
                      <a:endParaRPr lang="it-IT"/>
                    </a:p>
                  </a:txBody>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115000"/>
                        </a:lnSpc>
                        <a:spcAft>
                          <a:spcPts val="0"/>
                        </a:spcAft>
                      </a:pPr>
                      <a:r>
                        <a:rPr lang="it-IT" sz="900" b="1">
                          <a:solidFill>
                            <a:srgbClr val="FFFFFF"/>
                          </a:solidFill>
                          <a:latin typeface="Arial"/>
                          <a:ea typeface="Times New Roman"/>
                          <a:cs typeface="Times New Roman"/>
                        </a:rPr>
                        <a:t>Distribuzione settori candidature</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hMerge="1">
                  <a:txBody>
                    <a:bodyPr/>
                    <a:lstStyle/>
                    <a:p>
                      <a:endParaRPr lang="it-IT"/>
                    </a:p>
                  </a:txBody>
                  <a:tcPr/>
                </a:tc>
              </a:tr>
              <a:tr h="249231">
                <a:tc>
                  <a:txBody>
                    <a:bodyPr/>
                    <a:lstStyle/>
                    <a:p>
                      <a:pPr algn="ctr">
                        <a:lnSpc>
                          <a:spcPct val="115000"/>
                        </a:lnSpc>
                        <a:spcAft>
                          <a:spcPts val="0"/>
                        </a:spcAft>
                      </a:pPr>
                      <a:r>
                        <a:rPr lang="it-IT" sz="900" b="1">
                          <a:solidFill>
                            <a:srgbClr val="FFFFFF"/>
                          </a:solidFill>
                          <a:latin typeface="Arial"/>
                          <a:ea typeface="Times New Roman"/>
                          <a:cs typeface="Times New Roman"/>
                        </a:rPr>
                        <a:t>Regione</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a:lnSpc>
                          <a:spcPct val="115000"/>
                        </a:lnSpc>
                        <a:spcAft>
                          <a:spcPts val="0"/>
                        </a:spcAft>
                      </a:pPr>
                      <a:r>
                        <a:rPr lang="it-IT" sz="900" b="1">
                          <a:solidFill>
                            <a:srgbClr val="FFFFFF"/>
                          </a:solidFill>
                          <a:latin typeface="Arial"/>
                          <a:ea typeface="Times New Roman"/>
                          <a:cs typeface="Times New Roman"/>
                        </a:rPr>
                        <a:t>n° startup</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it-IT" sz="900" b="1">
                          <a:solidFill>
                            <a:srgbClr val="FFFFFF"/>
                          </a:solidFill>
                          <a:latin typeface="Arial"/>
                          <a:ea typeface="Times New Roman"/>
                          <a:cs typeface="Times New Roman"/>
                        </a:rPr>
                        <a:t>Settore</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a:lnSpc>
                          <a:spcPct val="115000"/>
                        </a:lnSpc>
                        <a:spcAft>
                          <a:spcPts val="0"/>
                        </a:spcAft>
                      </a:pPr>
                      <a:r>
                        <a:rPr lang="it-IT" sz="900" b="1">
                          <a:solidFill>
                            <a:srgbClr val="FFFFFF"/>
                          </a:solidFill>
                          <a:latin typeface="Arial"/>
                          <a:ea typeface="Times New Roman"/>
                          <a:cs typeface="Times New Roman"/>
                        </a:rPr>
                        <a:t>n° startup</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r>
              <a:tr h="249231">
                <a:tc>
                  <a:txBody>
                    <a:bodyPr/>
                    <a:lstStyle/>
                    <a:p>
                      <a:pPr>
                        <a:lnSpc>
                          <a:spcPct val="115000"/>
                        </a:lnSpc>
                        <a:spcAft>
                          <a:spcPts val="0"/>
                        </a:spcAft>
                      </a:pPr>
                      <a:r>
                        <a:rPr lang="it-IT" sz="900">
                          <a:solidFill>
                            <a:srgbClr val="000000"/>
                          </a:solidFill>
                          <a:latin typeface="Arial"/>
                          <a:ea typeface="Times New Roman"/>
                          <a:cs typeface="Times New Roman"/>
                        </a:rPr>
                        <a:t>Basilicata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dirty="0">
                          <a:solidFill>
                            <a:srgbClr val="000000"/>
                          </a:solidFill>
                          <a:latin typeface="Arial"/>
                          <a:ea typeface="Times New Roman"/>
                          <a:cs typeface="Times New Roman"/>
                        </a:rPr>
                        <a:t>1</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it-IT" sz="900">
                          <a:solidFill>
                            <a:srgbClr val="000000"/>
                          </a:solidFill>
                          <a:latin typeface="Arial"/>
                          <a:ea typeface="Times New Roman"/>
                          <a:cs typeface="Times New Roman"/>
                        </a:rPr>
                        <a:t>altri servizi</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dirty="0" smtClean="0">
                          <a:solidFill>
                            <a:srgbClr val="000000"/>
                          </a:solidFill>
                          <a:latin typeface="Arial"/>
                          <a:ea typeface="Times New Roman"/>
                          <a:cs typeface="Times New Roman"/>
                        </a:rPr>
                        <a:t>34</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231">
                <a:tc>
                  <a:txBody>
                    <a:bodyPr/>
                    <a:lstStyle/>
                    <a:p>
                      <a:pPr>
                        <a:lnSpc>
                          <a:spcPct val="115000"/>
                        </a:lnSpc>
                        <a:spcAft>
                          <a:spcPts val="0"/>
                        </a:spcAft>
                      </a:pPr>
                      <a:r>
                        <a:rPr lang="it-IT" sz="900">
                          <a:solidFill>
                            <a:srgbClr val="000000"/>
                          </a:solidFill>
                          <a:latin typeface="Arial"/>
                          <a:ea typeface="Times New Roman"/>
                          <a:cs typeface="Times New Roman"/>
                        </a:rPr>
                        <a:t>Calabria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6</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it-IT" sz="900">
                          <a:solidFill>
                            <a:srgbClr val="000000"/>
                          </a:solidFill>
                          <a:latin typeface="Arial"/>
                          <a:ea typeface="Times New Roman"/>
                          <a:cs typeface="Times New Roman"/>
                        </a:rPr>
                        <a:t>commerciale</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1</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231">
                <a:tc>
                  <a:txBody>
                    <a:bodyPr/>
                    <a:lstStyle/>
                    <a:p>
                      <a:pPr>
                        <a:lnSpc>
                          <a:spcPct val="115000"/>
                        </a:lnSpc>
                        <a:spcAft>
                          <a:spcPts val="0"/>
                        </a:spcAft>
                      </a:pPr>
                      <a:r>
                        <a:rPr lang="it-IT" sz="900">
                          <a:solidFill>
                            <a:srgbClr val="000000"/>
                          </a:solidFill>
                          <a:latin typeface="Arial"/>
                          <a:ea typeface="Times New Roman"/>
                          <a:cs typeface="Times New Roman"/>
                        </a:rPr>
                        <a:t>Campania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29</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it-IT" sz="900">
                          <a:solidFill>
                            <a:srgbClr val="000000"/>
                          </a:solidFill>
                          <a:latin typeface="Arial"/>
                          <a:ea typeface="Times New Roman"/>
                          <a:cs typeface="Times New Roman"/>
                        </a:rPr>
                        <a:t>commercio</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2</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231">
                <a:tc>
                  <a:txBody>
                    <a:bodyPr/>
                    <a:lstStyle/>
                    <a:p>
                      <a:pPr>
                        <a:lnSpc>
                          <a:spcPct val="115000"/>
                        </a:lnSpc>
                        <a:spcAft>
                          <a:spcPts val="0"/>
                        </a:spcAft>
                      </a:pPr>
                      <a:r>
                        <a:rPr lang="it-IT" sz="900">
                          <a:solidFill>
                            <a:srgbClr val="000000"/>
                          </a:solidFill>
                          <a:latin typeface="Arial"/>
                          <a:ea typeface="Times New Roman"/>
                          <a:cs typeface="Times New Roman"/>
                        </a:rPr>
                        <a:t>Emilia Romagna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12</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it-IT" sz="900">
                          <a:solidFill>
                            <a:srgbClr val="000000"/>
                          </a:solidFill>
                          <a:latin typeface="Arial"/>
                          <a:ea typeface="Times New Roman"/>
                          <a:cs typeface="Times New Roman"/>
                        </a:rPr>
                        <a:t>consulenza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6</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231">
                <a:tc>
                  <a:txBody>
                    <a:bodyPr/>
                    <a:lstStyle/>
                    <a:p>
                      <a:pPr>
                        <a:lnSpc>
                          <a:spcPct val="115000"/>
                        </a:lnSpc>
                        <a:spcAft>
                          <a:spcPts val="0"/>
                        </a:spcAft>
                      </a:pPr>
                      <a:r>
                        <a:rPr lang="it-IT" sz="900">
                          <a:solidFill>
                            <a:srgbClr val="000000"/>
                          </a:solidFill>
                          <a:latin typeface="Arial"/>
                          <a:ea typeface="Times New Roman"/>
                          <a:cs typeface="Times New Roman"/>
                        </a:rPr>
                        <a:t>Friuli Venezia Giulia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dirty="0" smtClean="0">
                          <a:solidFill>
                            <a:srgbClr val="000000"/>
                          </a:solidFill>
                          <a:latin typeface="Arial"/>
                          <a:ea typeface="Times New Roman"/>
                          <a:cs typeface="Times New Roman"/>
                        </a:rPr>
                        <a:t>3</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it-IT" sz="900">
                          <a:solidFill>
                            <a:srgbClr val="000000"/>
                          </a:solidFill>
                          <a:latin typeface="Arial"/>
                          <a:ea typeface="Times New Roman"/>
                          <a:cs typeface="Times New Roman"/>
                        </a:rPr>
                        <a:t>e-commerce</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13</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231">
                <a:tc>
                  <a:txBody>
                    <a:bodyPr/>
                    <a:lstStyle/>
                    <a:p>
                      <a:pPr>
                        <a:lnSpc>
                          <a:spcPct val="115000"/>
                        </a:lnSpc>
                        <a:spcAft>
                          <a:spcPts val="0"/>
                        </a:spcAft>
                      </a:pPr>
                      <a:r>
                        <a:rPr lang="it-IT" sz="900">
                          <a:solidFill>
                            <a:srgbClr val="000000"/>
                          </a:solidFill>
                          <a:latin typeface="Arial"/>
                          <a:ea typeface="Times New Roman"/>
                          <a:cs typeface="Times New Roman"/>
                        </a:rPr>
                        <a:t>Lazio</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14</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it-IT" sz="900">
                          <a:solidFill>
                            <a:srgbClr val="000000"/>
                          </a:solidFill>
                          <a:latin typeface="Arial"/>
                          <a:ea typeface="Times New Roman"/>
                          <a:cs typeface="Times New Roman"/>
                        </a:rPr>
                        <a:t>informatico</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15</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231">
                <a:tc>
                  <a:txBody>
                    <a:bodyPr/>
                    <a:lstStyle/>
                    <a:p>
                      <a:pPr>
                        <a:lnSpc>
                          <a:spcPct val="115000"/>
                        </a:lnSpc>
                        <a:spcAft>
                          <a:spcPts val="0"/>
                        </a:spcAft>
                      </a:pPr>
                      <a:r>
                        <a:rPr lang="it-IT" sz="900">
                          <a:solidFill>
                            <a:srgbClr val="000000"/>
                          </a:solidFill>
                          <a:latin typeface="Arial"/>
                          <a:ea typeface="Times New Roman"/>
                          <a:cs typeface="Times New Roman"/>
                        </a:rPr>
                        <a:t>Liguria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2</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it-IT" sz="900">
                          <a:solidFill>
                            <a:srgbClr val="000000"/>
                          </a:solidFill>
                          <a:latin typeface="Arial"/>
                          <a:ea typeface="Times New Roman"/>
                          <a:cs typeface="Times New Roman"/>
                        </a:rPr>
                        <a:t>manifatturiero</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dirty="0" smtClean="0">
                          <a:solidFill>
                            <a:srgbClr val="000000"/>
                          </a:solidFill>
                          <a:latin typeface="Arial"/>
                          <a:ea typeface="Times New Roman"/>
                          <a:cs typeface="Times New Roman"/>
                        </a:rPr>
                        <a:t>22</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231">
                <a:tc>
                  <a:txBody>
                    <a:bodyPr/>
                    <a:lstStyle/>
                    <a:p>
                      <a:pPr>
                        <a:lnSpc>
                          <a:spcPct val="115000"/>
                        </a:lnSpc>
                        <a:spcAft>
                          <a:spcPts val="0"/>
                        </a:spcAft>
                      </a:pPr>
                      <a:r>
                        <a:rPr lang="it-IT" sz="900">
                          <a:solidFill>
                            <a:srgbClr val="000000"/>
                          </a:solidFill>
                          <a:latin typeface="Arial"/>
                          <a:ea typeface="Times New Roman"/>
                          <a:cs typeface="Times New Roman"/>
                        </a:rPr>
                        <a:t>Lombardia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48</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it-IT" sz="900">
                          <a:solidFill>
                            <a:srgbClr val="000000"/>
                          </a:solidFill>
                          <a:latin typeface="Arial"/>
                          <a:ea typeface="Times New Roman"/>
                          <a:cs typeface="Times New Roman"/>
                        </a:rPr>
                        <a:t>r&amp;s</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9</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231">
                <a:tc>
                  <a:txBody>
                    <a:bodyPr/>
                    <a:lstStyle/>
                    <a:p>
                      <a:pPr>
                        <a:lnSpc>
                          <a:spcPct val="115000"/>
                        </a:lnSpc>
                        <a:spcAft>
                          <a:spcPts val="0"/>
                        </a:spcAft>
                      </a:pPr>
                      <a:r>
                        <a:rPr lang="it-IT" sz="900">
                          <a:solidFill>
                            <a:srgbClr val="000000"/>
                          </a:solidFill>
                          <a:latin typeface="Arial"/>
                          <a:ea typeface="Times New Roman"/>
                          <a:cs typeface="Times New Roman"/>
                        </a:rPr>
                        <a:t>Marche</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8</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it-IT" sz="900">
                          <a:solidFill>
                            <a:srgbClr val="000000"/>
                          </a:solidFill>
                          <a:latin typeface="Arial"/>
                          <a:ea typeface="Times New Roman"/>
                          <a:cs typeface="Times New Roman"/>
                        </a:rPr>
                        <a:t>ristorazione</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8</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231">
                <a:tc>
                  <a:txBody>
                    <a:bodyPr/>
                    <a:lstStyle/>
                    <a:p>
                      <a:pPr>
                        <a:lnSpc>
                          <a:spcPct val="115000"/>
                        </a:lnSpc>
                        <a:spcAft>
                          <a:spcPts val="0"/>
                        </a:spcAft>
                      </a:pPr>
                      <a:r>
                        <a:rPr lang="it-IT" sz="900">
                          <a:solidFill>
                            <a:srgbClr val="000000"/>
                          </a:solidFill>
                          <a:latin typeface="Arial"/>
                          <a:ea typeface="Times New Roman"/>
                          <a:cs typeface="Times New Roman"/>
                        </a:rPr>
                        <a:t>Piemonte</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dirty="0" smtClean="0">
                          <a:solidFill>
                            <a:srgbClr val="000000"/>
                          </a:solidFill>
                          <a:latin typeface="Arial"/>
                          <a:ea typeface="Times New Roman"/>
                          <a:cs typeface="Times New Roman"/>
                        </a:rPr>
                        <a:t>12</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it-IT" sz="900">
                          <a:solidFill>
                            <a:srgbClr val="000000"/>
                          </a:solidFill>
                          <a:latin typeface="Arial"/>
                          <a:ea typeface="Times New Roman"/>
                          <a:cs typeface="Times New Roman"/>
                        </a:rPr>
                        <a:t>sanità e ass. sociale</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4</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231">
                <a:tc>
                  <a:txBody>
                    <a:bodyPr/>
                    <a:lstStyle/>
                    <a:p>
                      <a:pPr>
                        <a:lnSpc>
                          <a:spcPct val="115000"/>
                        </a:lnSpc>
                        <a:spcAft>
                          <a:spcPts val="0"/>
                        </a:spcAft>
                      </a:pPr>
                      <a:r>
                        <a:rPr lang="it-IT" sz="900">
                          <a:solidFill>
                            <a:srgbClr val="000000"/>
                          </a:solidFill>
                          <a:latin typeface="Arial"/>
                          <a:ea typeface="Times New Roman"/>
                          <a:cs typeface="Times New Roman"/>
                        </a:rPr>
                        <a:t>Puglia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17</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it-IT" sz="900">
                          <a:solidFill>
                            <a:srgbClr val="000000"/>
                          </a:solidFill>
                          <a:latin typeface="Arial"/>
                          <a:ea typeface="Times New Roman"/>
                          <a:cs typeface="Times New Roman"/>
                        </a:rPr>
                        <a:t>servizi web</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73</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231">
                <a:tc>
                  <a:txBody>
                    <a:bodyPr/>
                    <a:lstStyle/>
                    <a:p>
                      <a:pPr>
                        <a:lnSpc>
                          <a:spcPct val="115000"/>
                        </a:lnSpc>
                        <a:spcAft>
                          <a:spcPts val="0"/>
                        </a:spcAft>
                      </a:pPr>
                      <a:r>
                        <a:rPr lang="it-IT" sz="900">
                          <a:solidFill>
                            <a:srgbClr val="000000"/>
                          </a:solidFill>
                          <a:latin typeface="Arial"/>
                          <a:ea typeface="Times New Roman"/>
                          <a:cs typeface="Times New Roman"/>
                        </a:rPr>
                        <a:t>Sardegna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2</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it-IT" sz="900">
                          <a:solidFill>
                            <a:srgbClr val="000000"/>
                          </a:solidFill>
                          <a:latin typeface="Arial"/>
                          <a:ea typeface="Times New Roman"/>
                          <a:cs typeface="Times New Roman"/>
                        </a:rPr>
                        <a:t>telecomunicazioni</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2</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231">
                <a:tc>
                  <a:txBody>
                    <a:bodyPr/>
                    <a:lstStyle/>
                    <a:p>
                      <a:pPr>
                        <a:lnSpc>
                          <a:spcPct val="115000"/>
                        </a:lnSpc>
                        <a:spcAft>
                          <a:spcPts val="0"/>
                        </a:spcAft>
                      </a:pPr>
                      <a:r>
                        <a:rPr lang="it-IT" sz="900">
                          <a:solidFill>
                            <a:srgbClr val="000000"/>
                          </a:solidFill>
                          <a:latin typeface="Arial"/>
                          <a:ea typeface="Times New Roman"/>
                          <a:cs typeface="Times New Roman"/>
                        </a:rPr>
                        <a:t>Sicilia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8</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it-IT" sz="1000" b="1">
                          <a:solidFill>
                            <a:srgbClr val="000000"/>
                          </a:solidFill>
                          <a:latin typeface="Arial"/>
                          <a:ea typeface="Times New Roman"/>
                          <a:cs typeface="Times New Roman"/>
                        </a:rPr>
                        <a:t>Totale complessivo</a:t>
                      </a:r>
                      <a:endParaRPr lang="it-IT" sz="10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it-IT" sz="1000" b="1" dirty="0" smtClean="0">
                          <a:solidFill>
                            <a:srgbClr val="000000"/>
                          </a:solidFill>
                          <a:latin typeface="Arial"/>
                          <a:ea typeface="Times New Roman"/>
                          <a:cs typeface="Times New Roman"/>
                        </a:rPr>
                        <a:t>189</a:t>
                      </a:r>
                      <a:endParaRPr lang="it-IT" sz="10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49231">
                <a:tc>
                  <a:txBody>
                    <a:bodyPr/>
                    <a:lstStyle/>
                    <a:p>
                      <a:pPr>
                        <a:lnSpc>
                          <a:spcPct val="115000"/>
                        </a:lnSpc>
                        <a:spcAft>
                          <a:spcPts val="0"/>
                        </a:spcAft>
                      </a:pPr>
                      <a:r>
                        <a:rPr lang="it-IT" sz="900">
                          <a:solidFill>
                            <a:srgbClr val="000000"/>
                          </a:solidFill>
                          <a:latin typeface="Arial"/>
                          <a:ea typeface="Times New Roman"/>
                          <a:cs typeface="Times New Roman"/>
                        </a:rPr>
                        <a:t>Toscana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6</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it-IT" sz="1100">
                        <a:latin typeface="Calibri"/>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it-IT" sz="1100">
                        <a:latin typeface="Calibri"/>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r>
              <a:tr h="249231">
                <a:tc>
                  <a:txBody>
                    <a:bodyPr/>
                    <a:lstStyle/>
                    <a:p>
                      <a:pPr>
                        <a:lnSpc>
                          <a:spcPct val="115000"/>
                        </a:lnSpc>
                        <a:spcAft>
                          <a:spcPts val="0"/>
                        </a:spcAft>
                      </a:pPr>
                      <a:r>
                        <a:rPr lang="it-IT" sz="900">
                          <a:solidFill>
                            <a:srgbClr val="000000"/>
                          </a:solidFill>
                          <a:latin typeface="Arial"/>
                          <a:ea typeface="Times New Roman"/>
                          <a:cs typeface="Times New Roman"/>
                        </a:rPr>
                        <a:t>Trentino Alto Adige</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1</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it-IT" sz="1100" dirty="0">
                        <a:latin typeface="Calibri"/>
                        <a:ea typeface="Times New Roman"/>
                        <a:cs typeface="Times New Roman"/>
                      </a:endParaRPr>
                    </a:p>
                  </a:txBody>
                  <a:tcPr marL="44450" marR="44450" marT="0" marB="0" anchor="b">
                    <a:lnL>
                      <a:noFill/>
                    </a:lnL>
                    <a:lnR>
                      <a:noFill/>
                    </a:lnR>
                    <a:lnT>
                      <a:noFill/>
                    </a:lnT>
                    <a:lnB>
                      <a:noFill/>
                    </a:lnB>
                  </a:tcPr>
                </a:tc>
                <a:tc>
                  <a:txBody>
                    <a:bodyPr/>
                    <a:lstStyle/>
                    <a:p>
                      <a:pPr>
                        <a:lnSpc>
                          <a:spcPct val="115000"/>
                        </a:lnSpc>
                      </a:pPr>
                      <a:endParaRPr lang="it-IT" sz="1100">
                        <a:latin typeface="Calibri"/>
                        <a:ea typeface="Times New Roman"/>
                        <a:cs typeface="Times New Roman"/>
                      </a:endParaRPr>
                    </a:p>
                  </a:txBody>
                  <a:tcPr marL="44450" marR="44450" marT="0" marB="0" anchor="b">
                    <a:lnL>
                      <a:noFill/>
                    </a:lnL>
                    <a:lnR>
                      <a:noFill/>
                    </a:lnR>
                    <a:lnT>
                      <a:noFill/>
                    </a:lnT>
                    <a:lnB>
                      <a:noFill/>
                    </a:lnB>
                  </a:tcPr>
                </a:tc>
              </a:tr>
              <a:tr h="249231">
                <a:tc>
                  <a:txBody>
                    <a:bodyPr/>
                    <a:lstStyle/>
                    <a:p>
                      <a:pPr>
                        <a:lnSpc>
                          <a:spcPct val="115000"/>
                        </a:lnSpc>
                        <a:spcAft>
                          <a:spcPts val="0"/>
                        </a:spcAft>
                      </a:pPr>
                      <a:r>
                        <a:rPr lang="it-IT" sz="900">
                          <a:solidFill>
                            <a:srgbClr val="000000"/>
                          </a:solidFill>
                          <a:latin typeface="Arial"/>
                          <a:ea typeface="Times New Roman"/>
                          <a:cs typeface="Times New Roman"/>
                        </a:rPr>
                        <a:t>Umbria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2</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it-IT" sz="1100">
                        <a:latin typeface="Calibri"/>
                        <a:ea typeface="Times New Roman"/>
                        <a:cs typeface="Times New Roman"/>
                      </a:endParaRPr>
                    </a:p>
                  </a:txBody>
                  <a:tcPr marL="44450" marR="44450" marT="0" marB="0" anchor="b">
                    <a:lnL>
                      <a:noFill/>
                    </a:lnL>
                    <a:lnR>
                      <a:noFill/>
                    </a:lnR>
                    <a:lnT>
                      <a:noFill/>
                    </a:lnT>
                    <a:lnB>
                      <a:noFill/>
                    </a:lnB>
                  </a:tcPr>
                </a:tc>
                <a:tc>
                  <a:txBody>
                    <a:bodyPr/>
                    <a:lstStyle/>
                    <a:p>
                      <a:pPr>
                        <a:lnSpc>
                          <a:spcPct val="115000"/>
                        </a:lnSpc>
                      </a:pPr>
                      <a:endParaRPr lang="it-IT" sz="1100">
                        <a:latin typeface="Calibri"/>
                        <a:ea typeface="Times New Roman"/>
                        <a:cs typeface="Times New Roman"/>
                      </a:endParaRPr>
                    </a:p>
                  </a:txBody>
                  <a:tcPr marL="44450" marR="44450" marT="0" marB="0" anchor="b">
                    <a:lnL>
                      <a:noFill/>
                    </a:lnL>
                    <a:lnR>
                      <a:noFill/>
                    </a:lnR>
                    <a:lnT>
                      <a:noFill/>
                    </a:lnT>
                    <a:lnB>
                      <a:noFill/>
                    </a:lnB>
                  </a:tcPr>
                </a:tc>
              </a:tr>
              <a:tr h="249231">
                <a:tc>
                  <a:txBody>
                    <a:bodyPr/>
                    <a:lstStyle/>
                    <a:p>
                      <a:pPr>
                        <a:lnSpc>
                          <a:spcPct val="115000"/>
                        </a:lnSpc>
                        <a:spcAft>
                          <a:spcPts val="0"/>
                        </a:spcAft>
                      </a:pPr>
                      <a:r>
                        <a:rPr lang="it-IT" sz="900">
                          <a:solidFill>
                            <a:srgbClr val="000000"/>
                          </a:solidFill>
                          <a:latin typeface="Arial"/>
                          <a:ea typeface="Times New Roman"/>
                          <a:cs typeface="Times New Roman"/>
                        </a:rPr>
                        <a:t>Veneto</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900">
                          <a:solidFill>
                            <a:srgbClr val="000000"/>
                          </a:solidFill>
                          <a:latin typeface="Arial"/>
                          <a:ea typeface="Times New Roman"/>
                          <a:cs typeface="Times New Roman"/>
                        </a:rPr>
                        <a:t>18</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it-IT" sz="1100">
                        <a:latin typeface="Calibri"/>
                        <a:ea typeface="Times New Roman"/>
                        <a:cs typeface="Times New Roman"/>
                      </a:endParaRPr>
                    </a:p>
                  </a:txBody>
                  <a:tcPr marL="44450" marR="44450" marT="0" marB="0" anchor="b">
                    <a:lnL>
                      <a:noFill/>
                    </a:lnL>
                    <a:lnR>
                      <a:noFill/>
                    </a:lnR>
                    <a:lnT>
                      <a:noFill/>
                    </a:lnT>
                    <a:lnB>
                      <a:noFill/>
                    </a:lnB>
                  </a:tcPr>
                </a:tc>
                <a:tc>
                  <a:txBody>
                    <a:bodyPr/>
                    <a:lstStyle/>
                    <a:p>
                      <a:pPr>
                        <a:lnSpc>
                          <a:spcPct val="115000"/>
                        </a:lnSpc>
                      </a:pPr>
                      <a:endParaRPr lang="it-IT" sz="1100">
                        <a:latin typeface="Calibri"/>
                        <a:ea typeface="Times New Roman"/>
                        <a:cs typeface="Times New Roman"/>
                      </a:endParaRPr>
                    </a:p>
                  </a:txBody>
                  <a:tcPr marL="44450" marR="44450" marT="0" marB="0" anchor="b">
                    <a:lnL>
                      <a:noFill/>
                    </a:lnL>
                    <a:lnR>
                      <a:noFill/>
                    </a:lnR>
                    <a:lnT>
                      <a:noFill/>
                    </a:lnT>
                    <a:lnB>
                      <a:noFill/>
                    </a:lnB>
                  </a:tcPr>
                </a:tc>
              </a:tr>
              <a:tr h="249231">
                <a:tc>
                  <a:txBody>
                    <a:bodyPr/>
                    <a:lstStyle/>
                    <a:p>
                      <a:pPr algn="ctr">
                        <a:lnSpc>
                          <a:spcPct val="115000"/>
                        </a:lnSpc>
                        <a:spcAft>
                          <a:spcPts val="0"/>
                        </a:spcAft>
                      </a:pPr>
                      <a:r>
                        <a:rPr lang="it-IT" sz="1000" b="1">
                          <a:solidFill>
                            <a:srgbClr val="000000"/>
                          </a:solidFill>
                          <a:latin typeface="Arial"/>
                          <a:ea typeface="Times New Roman"/>
                          <a:cs typeface="Times New Roman"/>
                        </a:rPr>
                        <a:t>Totale complessivo</a:t>
                      </a:r>
                      <a:endParaRPr lang="it-IT" sz="10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it-IT" sz="1000" b="1" dirty="0" smtClean="0">
                          <a:solidFill>
                            <a:srgbClr val="000000"/>
                          </a:solidFill>
                          <a:latin typeface="Arial"/>
                          <a:ea typeface="Times New Roman"/>
                          <a:cs typeface="Times New Roman"/>
                        </a:rPr>
                        <a:t>189</a:t>
                      </a:r>
                      <a:endParaRPr lang="it-IT" sz="10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pPr>
                      <a:endParaRPr lang="it-IT" sz="11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it-IT" sz="1100">
                        <a:latin typeface="Calibri"/>
                        <a:ea typeface="Times New Roman"/>
                        <a:cs typeface="Times New Roman"/>
                      </a:endParaRPr>
                    </a:p>
                  </a:txBody>
                  <a:tcPr marL="44450" marR="44450" marT="0" marB="0" anchor="b">
                    <a:lnL>
                      <a:noFill/>
                    </a:lnL>
                    <a:lnR>
                      <a:noFill/>
                    </a:lnR>
                    <a:lnT>
                      <a:noFill/>
                    </a:lnT>
                    <a:lnB>
                      <a:noFill/>
                    </a:lnB>
                  </a:tcPr>
                </a:tc>
                <a:tc>
                  <a:txBody>
                    <a:bodyPr/>
                    <a:lstStyle/>
                    <a:p>
                      <a:pPr>
                        <a:lnSpc>
                          <a:spcPct val="115000"/>
                        </a:lnSpc>
                      </a:pPr>
                      <a:endParaRPr lang="it-IT" sz="1100" dirty="0">
                        <a:latin typeface="Calibri"/>
                        <a:ea typeface="Times New Roman"/>
                        <a:cs typeface="Times New Roman"/>
                      </a:endParaRPr>
                    </a:p>
                  </a:txBody>
                  <a:tcPr marL="44450" marR="44450" marT="0" marB="0" anchor="b">
                    <a:lnL>
                      <a:noFill/>
                    </a:lnL>
                    <a:lnR>
                      <a:noFill/>
                    </a:lnR>
                    <a:lnT>
                      <a:noFill/>
                    </a:lnT>
                    <a:lnB>
                      <a:noFill/>
                    </a:lnB>
                  </a:tcPr>
                </a:tc>
              </a:tr>
            </a:tbl>
          </a:graphicData>
        </a:graphic>
      </p:graphicFrame>
    </p:spTree>
    <p:extLst>
      <p:ext uri="{BB962C8B-B14F-4D97-AF65-F5344CB8AC3E}">
        <p14:creationId xmlns:p14="http://schemas.microsoft.com/office/powerpoint/2010/main" xmlns="" val="88308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de_testo.jpg"/>
          <p:cNvPicPr>
            <a:picLocks noChangeAspect="1"/>
          </p:cNvPicPr>
          <p:nvPr/>
        </p:nvPicPr>
        <p:blipFill rotWithShape="1">
          <a:blip r:embed="rId2" r:link="rId3">
            <a:extLst>
              <a:ext uri="{28A0092B-C50C-407E-A947-70E740481C1C}">
                <a14:useLocalDpi xmlns:a14="http://schemas.microsoft.com/office/drawing/2010/main" xmlns="" val="0"/>
              </a:ext>
            </a:extLst>
          </a:blip>
          <a:srcRect r="16279"/>
          <a:stretch/>
        </p:blipFill>
        <p:spPr>
          <a:xfrm>
            <a:off x="0" y="0"/>
            <a:ext cx="7647624" cy="6857999"/>
          </a:xfrm>
          <a:prstGeom prst="rect">
            <a:avLst/>
          </a:prstGeom>
        </p:spPr>
      </p:pic>
      <p:sp>
        <p:nvSpPr>
          <p:cNvPr id="8" name="Segnaposto titolo 1"/>
          <p:cNvSpPr txBox="1">
            <a:spLocks/>
          </p:cNvSpPr>
          <p:nvPr/>
        </p:nvSpPr>
        <p:spPr>
          <a:xfrm>
            <a:off x="1059897" y="161861"/>
            <a:ext cx="7636451" cy="85025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3600" kern="1200">
                <a:solidFill>
                  <a:schemeClr val="tx1"/>
                </a:solidFill>
                <a:latin typeface="+mj-lt"/>
                <a:ea typeface="+mj-ea"/>
                <a:cs typeface="+mj-cs"/>
              </a:defRPr>
            </a:lvl1pPr>
          </a:lstStyle>
          <a:p>
            <a:r>
              <a:rPr lang="it-IT" sz="2800" b="1" dirty="0" smtClean="0">
                <a:solidFill>
                  <a:schemeClr val="tx2"/>
                </a:solidFill>
              </a:rPr>
              <a:t>Adottare le startup per far crescere le imprese</a:t>
            </a:r>
            <a:endParaRPr lang="it-IT" sz="2800" dirty="0">
              <a:solidFill>
                <a:schemeClr val="tx2"/>
              </a:solidFill>
            </a:endParaRPr>
          </a:p>
        </p:txBody>
      </p:sp>
      <p:sp>
        <p:nvSpPr>
          <p:cNvPr id="9" name="Segnaposto testo 2"/>
          <p:cNvSpPr txBox="1">
            <a:spLocks/>
          </p:cNvSpPr>
          <p:nvPr/>
        </p:nvSpPr>
        <p:spPr>
          <a:xfrm>
            <a:off x="1059897" y="1012111"/>
            <a:ext cx="7198886" cy="4774104"/>
          </a:xfrm>
          <a:prstGeom prst="rect">
            <a:avLst/>
          </a:prstGeom>
        </p:spPr>
        <p:txBody>
          <a:bodyPr vert="horz" lIns="91440" tIns="45720" rIns="91440" bIns="45720" rtlCol="0" anchor="t" anchorCtr="0">
            <a:normAutofit fontScale="55000" lnSpcReduction="20000"/>
          </a:bodyPr>
          <a:lstStyle>
            <a:lvl1pPr marL="0" indent="0" algn="l" defTabSz="457200" rtl="0" eaLnBrk="1" latinLnBrk="0" hangingPunct="1">
              <a:spcBef>
                <a:spcPct val="20000"/>
              </a:spcBef>
              <a:buFont typeface="Arial"/>
              <a:buNone/>
              <a:defRPr sz="28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just">
              <a:buFont typeface="Wingdings" pitchFamily="2" charset="2"/>
              <a:buChar char="ü"/>
            </a:pPr>
            <a:r>
              <a:rPr lang="it-IT" sz="4200" dirty="0" smtClean="0">
                <a:solidFill>
                  <a:schemeClr val="tx2"/>
                </a:solidFill>
              </a:rPr>
              <a:t>Coniugare innovazione e tradizione </a:t>
            </a:r>
          </a:p>
          <a:p>
            <a:pPr algn="just">
              <a:buFont typeface="Wingdings" pitchFamily="2" charset="2"/>
              <a:buChar char="ü"/>
            </a:pPr>
            <a:r>
              <a:rPr lang="it-IT" sz="4200" dirty="0" smtClean="0">
                <a:solidFill>
                  <a:schemeClr val="tx2"/>
                </a:solidFill>
              </a:rPr>
              <a:t> Creare nuovi modelli di sviluppo</a:t>
            </a:r>
          </a:p>
          <a:p>
            <a:pPr algn="just">
              <a:buFont typeface="Wingdings" pitchFamily="2" charset="2"/>
              <a:buChar char="ü"/>
            </a:pPr>
            <a:r>
              <a:rPr lang="it-IT" sz="4200" dirty="0" smtClean="0">
                <a:solidFill>
                  <a:schemeClr val="tx2"/>
                </a:solidFill>
              </a:rPr>
              <a:t> Unire l’innovazione che è insita in una nuova idea con la struttura organizzativa delle PMI</a:t>
            </a:r>
          </a:p>
          <a:p>
            <a:pPr lvl="0" algn="just"/>
            <a:endParaRPr lang="it-IT" sz="4200" b="1" dirty="0" smtClean="0">
              <a:solidFill>
                <a:schemeClr val="tx2"/>
              </a:solidFill>
            </a:endParaRPr>
          </a:p>
          <a:p>
            <a:pPr lvl="0" algn="just"/>
            <a:r>
              <a:rPr lang="it-IT" sz="4400" dirty="0" smtClean="0">
                <a:solidFill>
                  <a:schemeClr val="tx2"/>
                </a:solidFill>
              </a:rPr>
              <a:t>Questi i presupposti di:</a:t>
            </a:r>
          </a:p>
          <a:p>
            <a:pPr lvl="0" algn="just"/>
            <a:endParaRPr lang="it-IT" sz="4400" dirty="0" smtClean="0">
              <a:solidFill>
                <a:schemeClr val="tx2"/>
              </a:solidFill>
            </a:endParaRPr>
          </a:p>
          <a:p>
            <a:pPr lvl="0" algn="just"/>
            <a:r>
              <a:rPr lang="it-IT" sz="4400" b="1" dirty="0" smtClean="0">
                <a:solidFill>
                  <a:schemeClr val="tx2"/>
                </a:solidFill>
              </a:rPr>
              <a:t>AdottUp il Programma di Confindustria per l’adozione delle startup </a:t>
            </a:r>
            <a:r>
              <a:rPr lang="it-IT" sz="4400" dirty="0" smtClean="0">
                <a:solidFill>
                  <a:schemeClr val="tx2"/>
                </a:solidFill>
              </a:rPr>
              <a:t>lanciato da Piccola Industria e realizzato in collaborazione con i Giovani Imprenditori e gli esperti delle Associazioni del Sistema con l’obiettivo </a:t>
            </a:r>
            <a:r>
              <a:rPr lang="it-IT" sz="4200" dirty="0" smtClean="0">
                <a:solidFill>
                  <a:schemeClr val="tx2"/>
                </a:solidFill>
              </a:rPr>
              <a:t>di supportare lo sviluppo delle idee ad alto potenziale di crescita e aumentare l’innovazione a 360° delle imprese.</a:t>
            </a:r>
          </a:p>
          <a:p>
            <a:pPr lvl="0" algn="just"/>
            <a:endParaRPr lang="it-IT" sz="4200" dirty="0" smtClean="0">
              <a:solidFill>
                <a:schemeClr val="tx2"/>
              </a:solidFill>
            </a:endParaRPr>
          </a:p>
          <a:p>
            <a:pPr algn="just"/>
            <a:endParaRPr lang="it-IT" sz="4200" dirty="0" smtClean="0">
              <a:solidFill>
                <a:schemeClr val="tx2"/>
              </a:solidFill>
            </a:endParaRPr>
          </a:p>
          <a:p>
            <a:pPr algn="just"/>
            <a:endParaRPr lang="it-IT" sz="4200" dirty="0" smtClean="0"/>
          </a:p>
        </p:txBody>
      </p:sp>
      <p:sp>
        <p:nvSpPr>
          <p:cNvPr id="12" name="Segnaposto numero diapositiva 4"/>
          <p:cNvSpPr>
            <a:spLocks noGrp="1"/>
          </p:cNvSpPr>
          <p:nvPr>
            <p:ph type="sldNum" sz="quarter" idx="12"/>
          </p:nvPr>
        </p:nvSpPr>
        <p:spPr>
          <a:xfrm>
            <a:off x="5689854" y="6432734"/>
            <a:ext cx="716455" cy="365125"/>
          </a:xfrm>
        </p:spPr>
        <p:txBody>
          <a:bodyPr/>
          <a:lstStyle/>
          <a:p>
            <a:fld id="{84DE4774-7525-2C4D-BB83-379F94106C03}" type="slidenum">
              <a:rPr lang="it-IT" sz="1200" smtClean="0">
                <a:solidFill>
                  <a:srgbClr val="08478A"/>
                </a:solidFill>
              </a:rPr>
              <a:pPr/>
              <a:t>2</a:t>
            </a:fld>
            <a:endParaRPr lang="it-IT" sz="1200" dirty="0">
              <a:solidFill>
                <a:srgbClr val="08478A"/>
              </a:solidFill>
            </a:endParaRPr>
          </a:p>
        </p:txBody>
      </p:sp>
    </p:spTree>
    <p:extLst>
      <p:ext uri="{BB962C8B-B14F-4D97-AF65-F5344CB8AC3E}">
        <p14:creationId xmlns:p14="http://schemas.microsoft.com/office/powerpoint/2010/main" xmlns="" val="88308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de_testo.jpg"/>
          <p:cNvPicPr>
            <a:picLocks noChangeAspect="1"/>
          </p:cNvPicPr>
          <p:nvPr/>
        </p:nvPicPr>
        <p:blipFill rotWithShape="1">
          <a:blip r:embed="rId2" r:link="rId3">
            <a:extLst>
              <a:ext uri="{28A0092B-C50C-407E-A947-70E740481C1C}">
                <a14:useLocalDpi xmlns:a14="http://schemas.microsoft.com/office/drawing/2010/main" xmlns="" val="0"/>
              </a:ext>
            </a:extLst>
          </a:blip>
          <a:srcRect r="16279"/>
          <a:stretch/>
        </p:blipFill>
        <p:spPr>
          <a:xfrm>
            <a:off x="0" y="-60140"/>
            <a:ext cx="7647624" cy="6857999"/>
          </a:xfrm>
          <a:prstGeom prst="rect">
            <a:avLst/>
          </a:prstGeom>
        </p:spPr>
      </p:pic>
      <p:sp>
        <p:nvSpPr>
          <p:cNvPr id="8" name="Segnaposto titolo 1"/>
          <p:cNvSpPr txBox="1">
            <a:spLocks/>
          </p:cNvSpPr>
          <p:nvPr/>
        </p:nvSpPr>
        <p:spPr>
          <a:xfrm>
            <a:off x="1059897" y="37733"/>
            <a:ext cx="7636451" cy="85025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3600" kern="1200">
                <a:solidFill>
                  <a:schemeClr val="tx1"/>
                </a:solidFill>
                <a:latin typeface="+mj-lt"/>
                <a:ea typeface="+mj-ea"/>
                <a:cs typeface="+mj-cs"/>
              </a:defRPr>
            </a:lvl1pPr>
          </a:lstStyle>
          <a:p>
            <a:endParaRPr lang="it-IT" sz="2800" b="1" dirty="0">
              <a:solidFill>
                <a:schemeClr val="tx2"/>
              </a:solidFill>
            </a:endParaRPr>
          </a:p>
        </p:txBody>
      </p:sp>
      <p:sp>
        <p:nvSpPr>
          <p:cNvPr id="9" name="Segnaposto testo 2"/>
          <p:cNvSpPr txBox="1">
            <a:spLocks/>
          </p:cNvSpPr>
          <p:nvPr/>
        </p:nvSpPr>
        <p:spPr>
          <a:xfrm>
            <a:off x="1173654" y="1012110"/>
            <a:ext cx="6952037" cy="4945345"/>
          </a:xfrm>
          <a:prstGeom prst="rect">
            <a:avLst/>
          </a:prstGeom>
        </p:spPr>
        <p:txBody>
          <a:bodyPr vert="horz" lIns="91440" tIns="45720" rIns="91440" bIns="45720" rtlCol="0" anchor="t" anchorCtr="0">
            <a:normAutofit lnSpcReduction="10000"/>
          </a:bodyPr>
          <a:lstStyle>
            <a:lvl1pPr marL="0" indent="0" algn="l" defTabSz="457200" rtl="0" eaLnBrk="1" latinLnBrk="0" hangingPunct="1">
              <a:spcBef>
                <a:spcPct val="20000"/>
              </a:spcBef>
              <a:buFont typeface="Arial"/>
              <a:buNone/>
              <a:defRPr sz="28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just" defTabSz="711124">
              <a:spcBef>
                <a:spcPts val="0"/>
              </a:spcBef>
              <a:spcAft>
                <a:spcPts val="600"/>
              </a:spcAft>
              <a:defRPr/>
            </a:pPr>
            <a:r>
              <a:rPr lang="it-IT" sz="2600" b="1" dirty="0" smtClean="0">
                <a:solidFill>
                  <a:schemeClr val="tx2"/>
                </a:solidFill>
              </a:rPr>
              <a:t>AdottUp </a:t>
            </a:r>
            <a:r>
              <a:rPr lang="it-IT" sz="2600" dirty="0" smtClean="0">
                <a:solidFill>
                  <a:schemeClr val="tx2"/>
                </a:solidFill>
              </a:rPr>
              <a:t>promuove la conoscenza fra startup e partner industriali e un processo di “adozione” nel quale: </a:t>
            </a:r>
          </a:p>
          <a:p>
            <a:pPr marL="285750" indent="-285750" algn="just" defTabSz="711124">
              <a:lnSpc>
                <a:spcPct val="90000"/>
              </a:lnSpc>
              <a:spcAft>
                <a:spcPct val="35000"/>
              </a:spcAft>
              <a:buClr>
                <a:srgbClr val="000066"/>
              </a:buClr>
              <a:buFont typeface="Wingdings" pitchFamily="2" charset="2"/>
              <a:buChar char="ü"/>
              <a:defRPr/>
            </a:pPr>
            <a:r>
              <a:rPr lang="it-IT" sz="2600" dirty="0" smtClean="0">
                <a:solidFill>
                  <a:schemeClr val="tx2"/>
                </a:solidFill>
              </a:rPr>
              <a:t>lo sviluppo delle </a:t>
            </a:r>
            <a:r>
              <a:rPr lang="it-IT" sz="2600" b="1" dirty="0" smtClean="0">
                <a:solidFill>
                  <a:schemeClr val="tx2"/>
                </a:solidFill>
              </a:rPr>
              <a:t>migliori idee d’impresa, tradizionali e non</a:t>
            </a:r>
            <a:r>
              <a:rPr lang="it-IT" sz="2600" dirty="0" smtClean="0">
                <a:solidFill>
                  <a:schemeClr val="tx2"/>
                </a:solidFill>
              </a:rPr>
              <a:t>, può essere sperimentato in un contesto solido e collaudato come quello d'impresa, </a:t>
            </a:r>
          </a:p>
          <a:p>
            <a:pPr marL="285750" indent="-285750" algn="just" defTabSz="711124">
              <a:lnSpc>
                <a:spcPct val="90000"/>
              </a:lnSpc>
              <a:spcAft>
                <a:spcPct val="35000"/>
              </a:spcAft>
              <a:buClr>
                <a:srgbClr val="000066"/>
              </a:buClr>
              <a:buFont typeface="Wingdings" pitchFamily="2" charset="2"/>
              <a:buChar char="ü"/>
              <a:defRPr/>
            </a:pPr>
            <a:r>
              <a:rPr lang="it-IT" sz="2600" dirty="0" smtClean="0">
                <a:solidFill>
                  <a:schemeClr val="tx2"/>
                </a:solidFill>
              </a:rPr>
              <a:t>le </a:t>
            </a:r>
            <a:r>
              <a:rPr lang="it-IT" sz="2600" b="1" dirty="0" smtClean="0">
                <a:solidFill>
                  <a:schemeClr val="tx2"/>
                </a:solidFill>
              </a:rPr>
              <a:t>PMI</a:t>
            </a:r>
            <a:r>
              <a:rPr lang="it-IT" sz="2600" dirty="0" smtClean="0">
                <a:solidFill>
                  <a:schemeClr val="tx2"/>
                </a:solidFill>
              </a:rPr>
              <a:t> possono ricevere input all’innovazione, investire in ricerca per vie esterne, migliorare prodotti  e processi produttivi, arricchire il sistema di offerta, diversificare il proprio business.</a:t>
            </a:r>
          </a:p>
          <a:p>
            <a:pPr marL="280035" indent="-280035">
              <a:buClr>
                <a:srgbClr val="000066"/>
              </a:buClr>
            </a:pPr>
            <a:endParaRPr lang="it-IT" sz="1800" dirty="0" smtClean="0"/>
          </a:p>
        </p:txBody>
      </p:sp>
      <p:sp>
        <p:nvSpPr>
          <p:cNvPr id="12" name="Segnaposto numero diapositiva 4"/>
          <p:cNvSpPr>
            <a:spLocks noGrp="1"/>
          </p:cNvSpPr>
          <p:nvPr>
            <p:ph type="sldNum" sz="quarter" idx="12"/>
          </p:nvPr>
        </p:nvSpPr>
        <p:spPr>
          <a:xfrm>
            <a:off x="5689854" y="6432734"/>
            <a:ext cx="716455" cy="365125"/>
          </a:xfrm>
        </p:spPr>
        <p:txBody>
          <a:bodyPr/>
          <a:lstStyle/>
          <a:p>
            <a:fld id="{84DE4774-7525-2C4D-BB83-379F94106C03}" type="slidenum">
              <a:rPr lang="it-IT" sz="1200" smtClean="0">
                <a:solidFill>
                  <a:srgbClr val="08478A"/>
                </a:solidFill>
              </a:rPr>
              <a:pPr/>
              <a:t>3</a:t>
            </a:fld>
            <a:endParaRPr lang="it-IT" sz="1200" dirty="0">
              <a:solidFill>
                <a:srgbClr val="08478A"/>
              </a:solidFill>
            </a:endParaRPr>
          </a:p>
        </p:txBody>
      </p:sp>
      <p:sp>
        <p:nvSpPr>
          <p:cNvPr id="21" name="Figura a mano libera 20"/>
          <p:cNvSpPr/>
          <p:nvPr/>
        </p:nvSpPr>
        <p:spPr>
          <a:xfrm>
            <a:off x="1059897" y="3796145"/>
            <a:ext cx="7702200" cy="781050"/>
          </a:xfrm>
          <a:custGeom>
            <a:avLst/>
            <a:gdLst>
              <a:gd name="connsiteX0" fmla="*/ 0 w 1504015"/>
              <a:gd name="connsiteY0" fmla="*/ 0 h 1052810"/>
              <a:gd name="connsiteX1" fmla="*/ 1504015 w 1504015"/>
              <a:gd name="connsiteY1" fmla="*/ 0 h 1052810"/>
              <a:gd name="connsiteX2" fmla="*/ 1504015 w 1504015"/>
              <a:gd name="connsiteY2" fmla="*/ 1052810 h 1052810"/>
              <a:gd name="connsiteX3" fmla="*/ 0 w 1504015"/>
              <a:gd name="connsiteY3" fmla="*/ 1052810 h 1052810"/>
              <a:gd name="connsiteX4" fmla="*/ 0 w 1504015"/>
              <a:gd name="connsiteY4" fmla="*/ 0 h 10528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4015" h="1052810">
                <a:moveTo>
                  <a:pt x="0" y="0"/>
                </a:moveTo>
                <a:lnTo>
                  <a:pt x="1504015" y="0"/>
                </a:lnTo>
                <a:lnTo>
                  <a:pt x="1504015" y="1052810"/>
                </a:lnTo>
                <a:lnTo>
                  <a:pt x="0" y="10528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20317" tIns="20317" rIns="20317" bIns="20317" spcCol="1270" anchor="ctr"/>
          <a:lstStyle/>
          <a:p>
            <a:pPr defTabSz="711124">
              <a:lnSpc>
                <a:spcPct val="90000"/>
              </a:lnSpc>
              <a:spcAft>
                <a:spcPct val="35000"/>
              </a:spcAft>
              <a:defRPr/>
            </a:pPr>
            <a:endParaRPr lang="it-IT" dirty="0"/>
          </a:p>
          <a:p>
            <a:pPr defTabSz="711124">
              <a:lnSpc>
                <a:spcPct val="90000"/>
              </a:lnSpc>
              <a:spcAft>
                <a:spcPct val="35000"/>
              </a:spcAft>
              <a:defRPr/>
            </a:pPr>
            <a:endParaRPr lang="it-IT" dirty="0" smtClean="0"/>
          </a:p>
          <a:p>
            <a:pPr defTabSz="711124">
              <a:lnSpc>
                <a:spcPct val="90000"/>
              </a:lnSpc>
              <a:spcAft>
                <a:spcPct val="35000"/>
              </a:spcAft>
              <a:defRPr/>
            </a:pPr>
            <a:endParaRPr lang="it-IT" dirty="0" smtClean="0"/>
          </a:p>
          <a:p>
            <a:pPr defTabSz="711124">
              <a:lnSpc>
                <a:spcPct val="90000"/>
              </a:lnSpc>
              <a:spcAft>
                <a:spcPct val="35000"/>
              </a:spcAft>
              <a:defRPr/>
            </a:pPr>
            <a:endParaRPr lang="it-IT" dirty="0" smtClean="0"/>
          </a:p>
        </p:txBody>
      </p:sp>
    </p:spTree>
    <p:extLst>
      <p:ext uri="{BB962C8B-B14F-4D97-AF65-F5344CB8AC3E}">
        <p14:creationId xmlns:p14="http://schemas.microsoft.com/office/powerpoint/2010/main" xmlns="" val="88308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de_testo.jpg"/>
          <p:cNvPicPr>
            <a:picLocks noChangeAspect="1"/>
          </p:cNvPicPr>
          <p:nvPr/>
        </p:nvPicPr>
        <p:blipFill rotWithShape="1">
          <a:blip r:embed="rId4" r:link="rId5">
            <a:extLst>
              <a:ext uri="{28A0092B-C50C-407E-A947-70E740481C1C}">
                <a14:useLocalDpi xmlns:a14="http://schemas.microsoft.com/office/drawing/2010/main" xmlns="" val="0"/>
              </a:ext>
            </a:extLst>
          </a:blip>
          <a:srcRect r="16279"/>
          <a:stretch/>
        </p:blipFill>
        <p:spPr>
          <a:xfrm>
            <a:off x="0" y="0"/>
            <a:ext cx="7647624" cy="6857999"/>
          </a:xfrm>
          <a:prstGeom prst="rect">
            <a:avLst/>
          </a:prstGeom>
        </p:spPr>
      </p:pic>
      <p:sp>
        <p:nvSpPr>
          <p:cNvPr id="8" name="Segnaposto titolo 1"/>
          <p:cNvSpPr txBox="1">
            <a:spLocks/>
          </p:cNvSpPr>
          <p:nvPr/>
        </p:nvSpPr>
        <p:spPr>
          <a:xfrm>
            <a:off x="1050348" y="161861"/>
            <a:ext cx="7636451" cy="85025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3600" kern="1200">
                <a:solidFill>
                  <a:schemeClr val="tx1"/>
                </a:solidFill>
                <a:latin typeface="+mj-lt"/>
                <a:ea typeface="+mj-ea"/>
                <a:cs typeface="+mj-cs"/>
              </a:defRPr>
            </a:lvl1pPr>
          </a:lstStyle>
          <a:p>
            <a:r>
              <a:rPr lang="it-IT" sz="2800" b="1" dirty="0" smtClean="0">
                <a:solidFill>
                  <a:schemeClr val="tx2"/>
                </a:solidFill>
              </a:rPr>
              <a:t>Perché l’adozione? </a:t>
            </a:r>
          </a:p>
        </p:txBody>
      </p:sp>
      <p:sp>
        <p:nvSpPr>
          <p:cNvPr id="9" name="Segnaposto testo 2"/>
          <p:cNvSpPr txBox="1">
            <a:spLocks/>
          </p:cNvSpPr>
          <p:nvPr/>
        </p:nvSpPr>
        <p:spPr>
          <a:xfrm>
            <a:off x="1173654" y="1012111"/>
            <a:ext cx="7513145" cy="4774104"/>
          </a:xfrm>
          <a:prstGeom prst="rect">
            <a:avLst/>
          </a:prstGeom>
        </p:spPr>
        <p:txBody>
          <a:bodyPr vert="horz" lIns="91440" tIns="45720" rIns="91440" bIns="45720" rtlCol="0" anchor="t" anchorCtr="0">
            <a:normAutofit/>
          </a:bodyPr>
          <a:lstStyle>
            <a:lvl1pPr marL="0" indent="0" algn="l" defTabSz="457200" rtl="0" eaLnBrk="1" latinLnBrk="0" hangingPunct="1">
              <a:spcBef>
                <a:spcPct val="20000"/>
              </a:spcBef>
              <a:buFont typeface="Arial"/>
              <a:buNone/>
              <a:defRPr sz="28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it-IT" dirty="0"/>
          </a:p>
        </p:txBody>
      </p:sp>
      <p:sp>
        <p:nvSpPr>
          <p:cNvPr id="12" name="Segnaposto numero diapositiva 4"/>
          <p:cNvSpPr>
            <a:spLocks noGrp="1"/>
          </p:cNvSpPr>
          <p:nvPr>
            <p:ph type="sldNum" sz="quarter" idx="12"/>
          </p:nvPr>
        </p:nvSpPr>
        <p:spPr>
          <a:xfrm>
            <a:off x="5689854" y="6432734"/>
            <a:ext cx="716455" cy="365125"/>
          </a:xfrm>
        </p:spPr>
        <p:txBody>
          <a:bodyPr/>
          <a:lstStyle/>
          <a:p>
            <a:fld id="{84DE4774-7525-2C4D-BB83-379F94106C03}" type="slidenum">
              <a:rPr lang="it-IT" sz="1200" smtClean="0">
                <a:solidFill>
                  <a:srgbClr val="08478A"/>
                </a:solidFill>
              </a:rPr>
              <a:pPr/>
              <a:t>4</a:t>
            </a:fld>
            <a:endParaRPr lang="it-IT" sz="1200" dirty="0">
              <a:solidFill>
                <a:srgbClr val="08478A"/>
              </a:solidFill>
            </a:endParaRPr>
          </a:p>
        </p:txBody>
      </p:sp>
      <p:sp>
        <p:nvSpPr>
          <p:cNvPr id="18" name="Rettangolo 17"/>
          <p:cNvSpPr/>
          <p:nvPr/>
        </p:nvSpPr>
        <p:spPr>
          <a:xfrm>
            <a:off x="879393" y="1233049"/>
            <a:ext cx="4180980" cy="2088572"/>
          </a:xfrm>
          <a:prstGeom prst="rect">
            <a:avLst/>
          </a:prstGeom>
          <a:solidFill>
            <a:schemeClr val="accent1">
              <a:lumMod val="20000"/>
              <a:lumOff val="80000"/>
            </a:scheme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89611" tIns="44806" rIns="89611" bIns="44806" rtlCol="0" anchor="ctr"/>
          <a:lstStyle/>
          <a:p>
            <a:endParaRPr lang="it-IT" sz="1500" b="1" dirty="0" smtClean="0">
              <a:solidFill>
                <a:srgbClr val="2D2D8A"/>
              </a:solidFill>
            </a:endParaRPr>
          </a:p>
          <a:p>
            <a:r>
              <a:rPr lang="it-IT" sz="2000" b="1" i="1" dirty="0">
                <a:solidFill>
                  <a:schemeClr val="tx2"/>
                </a:solidFill>
              </a:rPr>
              <a:t>6</a:t>
            </a:r>
            <a:r>
              <a:rPr lang="it-IT" sz="2000" b="1" dirty="0" smtClean="0">
                <a:solidFill>
                  <a:schemeClr val="tx2"/>
                </a:solidFill>
              </a:rPr>
              <a:t> </a:t>
            </a:r>
            <a:r>
              <a:rPr lang="it-IT" sz="2000" b="1" dirty="0">
                <a:solidFill>
                  <a:schemeClr val="tx2"/>
                </a:solidFill>
              </a:rPr>
              <a:t>ragioni per adottare una </a:t>
            </a:r>
            <a:r>
              <a:rPr lang="it-IT" sz="2000" b="1" dirty="0" smtClean="0">
                <a:solidFill>
                  <a:schemeClr val="tx2"/>
                </a:solidFill>
              </a:rPr>
              <a:t>Startup</a:t>
            </a:r>
            <a:endParaRPr lang="it-IT" sz="2000" dirty="0">
              <a:solidFill>
                <a:schemeClr val="tx2"/>
              </a:solidFill>
            </a:endParaRPr>
          </a:p>
          <a:p>
            <a:pPr marL="285750" indent="-285750">
              <a:buClr>
                <a:srgbClr val="000066"/>
              </a:buClr>
              <a:buFont typeface="Wingdings" pitchFamily="2" charset="2"/>
              <a:buChar char="ü"/>
            </a:pPr>
            <a:r>
              <a:rPr lang="it-IT" dirty="0" smtClean="0">
                <a:solidFill>
                  <a:schemeClr val="tx2"/>
                </a:solidFill>
              </a:rPr>
              <a:t>Condividere servizi</a:t>
            </a:r>
          </a:p>
          <a:p>
            <a:pPr marL="285750" indent="-285750">
              <a:buClr>
                <a:srgbClr val="000066"/>
              </a:buClr>
              <a:buFont typeface="Wingdings" pitchFamily="2" charset="2"/>
              <a:buChar char="ü"/>
            </a:pPr>
            <a:r>
              <a:rPr lang="it-IT" dirty="0" smtClean="0">
                <a:solidFill>
                  <a:schemeClr val="tx2"/>
                </a:solidFill>
              </a:rPr>
              <a:t>Investire risorse finanziarie</a:t>
            </a:r>
          </a:p>
          <a:p>
            <a:pPr marL="285750" indent="-285750">
              <a:buClr>
                <a:srgbClr val="000066"/>
              </a:buClr>
              <a:buFont typeface="Wingdings" pitchFamily="2" charset="2"/>
              <a:buChar char="ü"/>
            </a:pPr>
            <a:r>
              <a:rPr lang="it-IT" dirty="0" smtClean="0">
                <a:solidFill>
                  <a:schemeClr val="tx2"/>
                </a:solidFill>
              </a:rPr>
              <a:t>Incrementare l’innovazione trasversale</a:t>
            </a:r>
          </a:p>
          <a:p>
            <a:pPr marL="285750" indent="-285750">
              <a:buClr>
                <a:srgbClr val="000066"/>
              </a:buClr>
              <a:buFont typeface="Wingdings" pitchFamily="2" charset="2"/>
              <a:buChar char="ü"/>
            </a:pPr>
            <a:r>
              <a:rPr lang="it-IT" dirty="0" smtClean="0">
                <a:solidFill>
                  <a:schemeClr val="tx2"/>
                </a:solidFill>
              </a:rPr>
              <a:t>Investire in R&amp;D per vie esterne</a:t>
            </a:r>
          </a:p>
          <a:p>
            <a:pPr marL="285750" indent="-285750">
              <a:buClr>
                <a:srgbClr val="000066"/>
              </a:buClr>
              <a:buFont typeface="Wingdings" pitchFamily="2" charset="2"/>
              <a:buChar char="ü"/>
            </a:pPr>
            <a:r>
              <a:rPr lang="it-IT" dirty="0" smtClean="0">
                <a:solidFill>
                  <a:schemeClr val="tx2"/>
                </a:solidFill>
              </a:rPr>
              <a:t>Arricchire il sistema di offerta</a:t>
            </a:r>
          </a:p>
          <a:p>
            <a:pPr marL="285750" indent="-285750">
              <a:buClr>
                <a:srgbClr val="000066"/>
              </a:buClr>
              <a:buFont typeface="Wingdings" pitchFamily="2" charset="2"/>
              <a:buChar char="ü"/>
            </a:pPr>
            <a:r>
              <a:rPr lang="it-IT" dirty="0" smtClean="0">
                <a:solidFill>
                  <a:schemeClr val="tx2"/>
                </a:solidFill>
              </a:rPr>
              <a:t>Diversificare il proprio business</a:t>
            </a:r>
          </a:p>
          <a:p>
            <a:pPr algn="ctr"/>
            <a:endParaRPr lang="it-IT" sz="1500" dirty="0" err="1" smtClean="0">
              <a:solidFill>
                <a:schemeClr val="tx1"/>
              </a:solidFill>
            </a:endParaRPr>
          </a:p>
        </p:txBody>
      </p:sp>
      <p:sp>
        <p:nvSpPr>
          <p:cNvPr id="19" name="Rectangle 13"/>
          <p:cNvSpPr>
            <a:spLocks noChangeArrowheads="1"/>
          </p:cNvSpPr>
          <p:nvPr>
            <p:custDataLst>
              <p:tags r:id="rId1"/>
            </p:custDataLst>
          </p:nvPr>
        </p:nvSpPr>
        <p:spPr bwMode="gray">
          <a:xfrm>
            <a:off x="6614128" y="2035273"/>
            <a:ext cx="1771336" cy="642111"/>
          </a:xfrm>
          <a:prstGeom prst="rect">
            <a:avLst/>
          </a:prstGeom>
          <a:solidFill>
            <a:schemeClr val="accent2">
              <a:lumMod val="20000"/>
              <a:lumOff val="80000"/>
            </a:schemeClr>
          </a:solidFill>
          <a:ln w="9525" algn="ctr">
            <a:solidFill>
              <a:schemeClr val="tx2"/>
            </a:solidFill>
            <a:miter lim="800000"/>
            <a:headEnd/>
            <a:tailEnd/>
          </a:ln>
          <a:effectLst/>
          <a:extLst>
            <a:ext uri="{AF507438-7753-43E0-B8FC-AC1667EBCBE1}">
              <a14:hiddenEffects xmlns:a14="http://schemas.microsoft.com/office/drawing/2010/main" xmlns="">
                <a:effectLst>
                  <a:outerShdw dist="35921" dir="2700000" algn="ctr" rotWithShape="0">
                    <a:srgbClr val="B4B4B4"/>
                  </a:outerShdw>
                </a:effectLst>
              </a14:hiddenEffects>
            </a:ext>
          </a:extLst>
        </p:spPr>
        <p:txBody>
          <a:bodyPr vert="horz" wrap="none" lIns="91371" tIns="45687" rIns="91371" bIns="45687" numCol="1" anchor="ctr" anchorCtr="0" compatLnSpc="1">
            <a:prstTxWarp prst="textNoShape">
              <a:avLst/>
            </a:prstTxWarp>
          </a:bodyPr>
          <a:lstStyle/>
          <a:p>
            <a:pPr algn="ctr">
              <a:buFontTx/>
              <a:buNone/>
              <a:defRPr/>
            </a:pPr>
            <a:r>
              <a:rPr lang="it-IT" sz="2000" b="1" dirty="0" smtClean="0">
                <a:solidFill>
                  <a:schemeClr val="tx2"/>
                </a:solidFill>
              </a:rPr>
              <a:t>Per </a:t>
            </a:r>
            <a:r>
              <a:rPr lang="it-IT" sz="2000" b="1" dirty="0">
                <a:solidFill>
                  <a:schemeClr val="tx2"/>
                </a:solidFill>
              </a:rPr>
              <a:t>le PMI </a:t>
            </a:r>
          </a:p>
        </p:txBody>
      </p:sp>
      <p:sp>
        <p:nvSpPr>
          <p:cNvPr id="20" name="Freccia a sinistra 19"/>
          <p:cNvSpPr/>
          <p:nvPr/>
        </p:nvSpPr>
        <p:spPr>
          <a:xfrm>
            <a:off x="5447435" y="2053591"/>
            <a:ext cx="958874" cy="474984"/>
          </a:xfrm>
          <a:prstGeom prst="leftArrow">
            <a:avLst/>
          </a:prstGeom>
          <a:solidFill>
            <a:schemeClr val="accent1"/>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89611" tIns="44806" rIns="89611" bIns="44806" rtlCol="0" anchor="ctr"/>
          <a:lstStyle/>
          <a:p>
            <a:pPr algn="ctr"/>
            <a:endParaRPr lang="it-IT" dirty="0" err="1" smtClean="0">
              <a:solidFill>
                <a:schemeClr val="tx1"/>
              </a:solidFill>
            </a:endParaRPr>
          </a:p>
        </p:txBody>
      </p:sp>
      <p:sp>
        <p:nvSpPr>
          <p:cNvPr id="21" name="Rectangle 13"/>
          <p:cNvSpPr>
            <a:spLocks noChangeArrowheads="1"/>
          </p:cNvSpPr>
          <p:nvPr>
            <p:custDataLst>
              <p:tags r:id="rId2"/>
            </p:custDataLst>
          </p:nvPr>
        </p:nvSpPr>
        <p:spPr bwMode="gray">
          <a:xfrm>
            <a:off x="1059897" y="4216823"/>
            <a:ext cx="1857795" cy="653044"/>
          </a:xfrm>
          <a:prstGeom prst="rect">
            <a:avLst/>
          </a:prstGeo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2700000" scaled="1"/>
            <a:tileRect/>
          </a:gradFill>
          <a:ln w="9525" algn="ctr">
            <a:solidFill>
              <a:schemeClr val="tx2"/>
            </a:solidFill>
            <a:miter lim="800000"/>
            <a:headEnd/>
            <a:tailEnd/>
          </a:ln>
          <a:effectLst/>
          <a:extLst>
            <a:ext uri="{AF507438-7753-43E0-B8FC-AC1667EBCBE1}">
              <a14:hiddenEffects xmlns:a14="http://schemas.microsoft.com/office/drawing/2010/main" xmlns="">
                <a:effectLst>
                  <a:outerShdw dist="35921" dir="2700000" algn="ctr" rotWithShape="0">
                    <a:srgbClr val="B4B4B4"/>
                  </a:outerShdw>
                </a:effectLst>
              </a14:hiddenEffects>
            </a:ext>
          </a:extLst>
        </p:spPr>
        <p:txBody>
          <a:bodyPr vert="horz" wrap="none" lIns="91371" tIns="45687" rIns="91371" bIns="45687" numCol="1" anchor="ctr" anchorCtr="0" compatLnSpc="1">
            <a:prstTxWarp prst="textNoShape">
              <a:avLst/>
            </a:prstTxWarp>
          </a:bodyPr>
          <a:lstStyle/>
          <a:p>
            <a:pPr algn="ctr">
              <a:buFontTx/>
              <a:buNone/>
              <a:defRPr/>
            </a:pPr>
            <a:r>
              <a:rPr lang="it-IT" sz="2000" b="1" dirty="0" smtClean="0">
                <a:solidFill>
                  <a:schemeClr val="tx2"/>
                </a:solidFill>
              </a:rPr>
              <a:t>Per le Start up</a:t>
            </a:r>
            <a:endParaRPr lang="it-IT" sz="2000" b="1" dirty="0">
              <a:solidFill>
                <a:schemeClr val="tx2"/>
              </a:solidFill>
            </a:endParaRPr>
          </a:p>
        </p:txBody>
      </p:sp>
      <p:sp>
        <p:nvSpPr>
          <p:cNvPr id="22" name="Freccia a destra 21"/>
          <p:cNvSpPr/>
          <p:nvPr/>
        </p:nvSpPr>
        <p:spPr>
          <a:xfrm>
            <a:off x="3095655" y="4394883"/>
            <a:ext cx="958874" cy="474984"/>
          </a:xfrm>
          <a:prstGeom prst="rightArrow">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89611" tIns="44806" rIns="89611" bIns="44806" rtlCol="0" anchor="ctr"/>
          <a:lstStyle/>
          <a:p>
            <a:pPr algn="ctr"/>
            <a:endParaRPr lang="it-IT" dirty="0" err="1" smtClean="0">
              <a:solidFill>
                <a:schemeClr val="accent2"/>
              </a:solidFill>
            </a:endParaRPr>
          </a:p>
        </p:txBody>
      </p:sp>
      <p:sp>
        <p:nvSpPr>
          <p:cNvPr id="23" name="Rettangolo 22"/>
          <p:cNvSpPr/>
          <p:nvPr/>
        </p:nvSpPr>
        <p:spPr>
          <a:xfrm>
            <a:off x="4249082" y="3446311"/>
            <a:ext cx="4447266" cy="2528461"/>
          </a:xfrm>
          <a:prstGeom prst="rect">
            <a:avLst/>
          </a:prstGeom>
          <a:solidFill>
            <a:schemeClr val="accent1">
              <a:lumMod val="20000"/>
              <a:lumOff val="80000"/>
            </a:scheme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89611" tIns="44806" rIns="89611" bIns="44806" rtlCol="0" anchor="ctr"/>
          <a:lstStyle/>
          <a:p>
            <a:pPr>
              <a:buFontTx/>
              <a:buNone/>
              <a:defRPr/>
            </a:pPr>
            <a:r>
              <a:rPr lang="it-IT" sz="2000" b="1" i="1" dirty="0" smtClean="0">
                <a:solidFill>
                  <a:schemeClr val="tx2"/>
                </a:solidFill>
              </a:rPr>
              <a:t>6 </a:t>
            </a:r>
            <a:r>
              <a:rPr lang="it-IT" sz="2000" b="1" dirty="0" smtClean="0">
                <a:solidFill>
                  <a:schemeClr val="tx2"/>
                </a:solidFill>
              </a:rPr>
              <a:t>ragioni per farsi adottare da una PMI</a:t>
            </a:r>
          </a:p>
          <a:p>
            <a:pPr marL="285750" indent="-285750">
              <a:buClr>
                <a:srgbClr val="000066"/>
              </a:buClr>
              <a:buFont typeface="Wingdings" pitchFamily="2" charset="2"/>
              <a:buChar char="ü"/>
              <a:defRPr/>
            </a:pPr>
            <a:r>
              <a:rPr lang="it-IT" dirty="0" smtClean="0">
                <a:solidFill>
                  <a:schemeClr val="tx2"/>
                </a:solidFill>
              </a:rPr>
              <a:t>Usufruire di servizi</a:t>
            </a:r>
          </a:p>
          <a:p>
            <a:pPr marL="285750" indent="-285750">
              <a:buClr>
                <a:srgbClr val="000066"/>
              </a:buClr>
              <a:buFont typeface="Wingdings" pitchFamily="2" charset="2"/>
              <a:buChar char="ü"/>
              <a:defRPr/>
            </a:pPr>
            <a:r>
              <a:rPr lang="it-IT" dirty="0" smtClean="0">
                <a:solidFill>
                  <a:schemeClr val="tx2"/>
                </a:solidFill>
              </a:rPr>
              <a:t>Entrare in contatto con manager e imprenditori che già sanno “fare impresa”</a:t>
            </a:r>
          </a:p>
          <a:p>
            <a:pPr marL="285750" indent="-285750">
              <a:buClr>
                <a:srgbClr val="000066"/>
              </a:buClr>
              <a:buFont typeface="Wingdings" pitchFamily="2" charset="2"/>
              <a:buChar char="ü"/>
              <a:defRPr/>
            </a:pPr>
            <a:r>
              <a:rPr lang="it-IT" dirty="0" smtClean="0">
                <a:solidFill>
                  <a:schemeClr val="tx2"/>
                </a:solidFill>
              </a:rPr>
              <a:t>Contare su tecnologie disponibili</a:t>
            </a:r>
          </a:p>
          <a:p>
            <a:pPr marL="285750" indent="-285750">
              <a:buClr>
                <a:srgbClr val="000066"/>
              </a:buClr>
              <a:buFont typeface="Wingdings" pitchFamily="2" charset="2"/>
              <a:buChar char="ü"/>
              <a:defRPr/>
            </a:pPr>
            <a:r>
              <a:rPr lang="it-IT" dirty="0" smtClean="0">
                <a:solidFill>
                  <a:schemeClr val="tx2"/>
                </a:solidFill>
              </a:rPr>
              <a:t>Disporre di opportunità finanziarie</a:t>
            </a:r>
          </a:p>
          <a:p>
            <a:pPr marL="285750" indent="-285750">
              <a:buClr>
                <a:srgbClr val="000066"/>
              </a:buClr>
              <a:buFont typeface="Wingdings" pitchFamily="2" charset="2"/>
              <a:buChar char="ü"/>
              <a:defRPr/>
            </a:pPr>
            <a:r>
              <a:rPr lang="it-IT" dirty="0" smtClean="0">
                <a:solidFill>
                  <a:schemeClr val="tx2"/>
                </a:solidFill>
              </a:rPr>
              <a:t>Condividere risorse organizzative</a:t>
            </a:r>
          </a:p>
          <a:p>
            <a:pPr marL="285750" indent="-285750">
              <a:buClr>
                <a:srgbClr val="000066"/>
              </a:buClr>
              <a:buFont typeface="Wingdings" pitchFamily="2" charset="2"/>
              <a:buChar char="ü"/>
              <a:defRPr/>
            </a:pPr>
            <a:r>
              <a:rPr lang="it-IT" dirty="0" smtClean="0">
                <a:solidFill>
                  <a:schemeClr val="tx2"/>
                </a:solidFill>
              </a:rPr>
              <a:t>Utilizzare reti e canali commerciali, anche internazionali già esistenti</a:t>
            </a:r>
            <a:endParaRPr lang="it-IT" dirty="0">
              <a:solidFill>
                <a:schemeClr val="tx2"/>
              </a:solidFill>
            </a:endParaRPr>
          </a:p>
        </p:txBody>
      </p:sp>
    </p:spTree>
    <p:extLst>
      <p:ext uri="{BB962C8B-B14F-4D97-AF65-F5344CB8AC3E}">
        <p14:creationId xmlns:p14="http://schemas.microsoft.com/office/powerpoint/2010/main" xmlns="" val="88308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de_testo.jpg"/>
          <p:cNvPicPr>
            <a:picLocks noChangeAspect="1"/>
          </p:cNvPicPr>
          <p:nvPr/>
        </p:nvPicPr>
        <p:blipFill rotWithShape="1">
          <a:blip r:embed="rId2" r:link="rId3">
            <a:extLst>
              <a:ext uri="{28A0092B-C50C-407E-A947-70E740481C1C}">
                <a14:useLocalDpi xmlns:a14="http://schemas.microsoft.com/office/drawing/2010/main" xmlns="" val="0"/>
              </a:ext>
            </a:extLst>
          </a:blip>
          <a:srcRect r="16279"/>
          <a:stretch/>
        </p:blipFill>
        <p:spPr>
          <a:xfrm>
            <a:off x="0" y="0"/>
            <a:ext cx="7647624" cy="6857999"/>
          </a:xfrm>
          <a:prstGeom prst="rect">
            <a:avLst/>
          </a:prstGeom>
        </p:spPr>
      </p:pic>
      <p:sp>
        <p:nvSpPr>
          <p:cNvPr id="8" name="Segnaposto titolo 1"/>
          <p:cNvSpPr txBox="1">
            <a:spLocks/>
          </p:cNvSpPr>
          <p:nvPr/>
        </p:nvSpPr>
        <p:spPr>
          <a:xfrm>
            <a:off x="1059897" y="37733"/>
            <a:ext cx="7636451" cy="85025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3600" kern="1200">
                <a:solidFill>
                  <a:schemeClr val="tx1"/>
                </a:solidFill>
                <a:latin typeface="+mj-lt"/>
                <a:ea typeface="+mj-ea"/>
                <a:cs typeface="+mj-cs"/>
              </a:defRPr>
            </a:lvl1pPr>
          </a:lstStyle>
          <a:p>
            <a:endParaRPr lang="it-IT" sz="2800" b="1" dirty="0" smtClean="0">
              <a:solidFill>
                <a:schemeClr val="tx2"/>
              </a:solidFill>
            </a:endParaRPr>
          </a:p>
        </p:txBody>
      </p:sp>
      <p:sp>
        <p:nvSpPr>
          <p:cNvPr id="9" name="Segnaposto testo 2"/>
          <p:cNvSpPr txBox="1">
            <a:spLocks/>
          </p:cNvSpPr>
          <p:nvPr/>
        </p:nvSpPr>
        <p:spPr>
          <a:xfrm>
            <a:off x="883228" y="1012111"/>
            <a:ext cx="7803572" cy="4774104"/>
          </a:xfrm>
          <a:prstGeom prst="rect">
            <a:avLst/>
          </a:prstGeom>
        </p:spPr>
        <p:txBody>
          <a:bodyPr vert="horz" lIns="91440" tIns="45720" rIns="91440" bIns="45720" rtlCol="0" anchor="t" anchorCtr="0">
            <a:normAutofit/>
          </a:bodyPr>
          <a:lstStyle>
            <a:lvl1pPr marL="0" indent="0" algn="l" defTabSz="457200" rtl="0" eaLnBrk="1" latinLnBrk="0" hangingPunct="1">
              <a:spcBef>
                <a:spcPct val="20000"/>
              </a:spcBef>
              <a:buFont typeface="Arial"/>
              <a:buNone/>
              <a:defRPr sz="28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514350" indent="-514350">
              <a:buFont typeface="Wingdings" pitchFamily="2" charset="2"/>
              <a:buChar char="ü"/>
            </a:pPr>
            <a:endParaRPr lang="it-IT" dirty="0">
              <a:solidFill>
                <a:schemeClr val="tx2"/>
              </a:solidFill>
            </a:endParaRPr>
          </a:p>
        </p:txBody>
      </p:sp>
      <p:sp>
        <p:nvSpPr>
          <p:cNvPr id="12" name="Segnaposto numero diapositiva 4"/>
          <p:cNvSpPr>
            <a:spLocks noGrp="1"/>
          </p:cNvSpPr>
          <p:nvPr>
            <p:ph type="sldNum" sz="quarter" idx="12"/>
          </p:nvPr>
        </p:nvSpPr>
        <p:spPr>
          <a:xfrm>
            <a:off x="5689854" y="6432734"/>
            <a:ext cx="716455" cy="365125"/>
          </a:xfrm>
        </p:spPr>
        <p:txBody>
          <a:bodyPr/>
          <a:lstStyle/>
          <a:p>
            <a:fld id="{84DE4774-7525-2C4D-BB83-379F94106C03}" type="slidenum">
              <a:rPr lang="it-IT" sz="1200" smtClean="0">
                <a:solidFill>
                  <a:srgbClr val="08478A"/>
                </a:solidFill>
              </a:rPr>
              <a:pPr/>
              <a:t>5</a:t>
            </a:fld>
            <a:endParaRPr lang="it-IT" sz="1200" dirty="0">
              <a:solidFill>
                <a:srgbClr val="08478A"/>
              </a:solidFill>
            </a:endParaRPr>
          </a:p>
        </p:txBody>
      </p:sp>
      <p:sp>
        <p:nvSpPr>
          <p:cNvPr id="13" name="Rettangolo 12"/>
          <p:cNvSpPr/>
          <p:nvPr/>
        </p:nvSpPr>
        <p:spPr>
          <a:xfrm>
            <a:off x="1332688" y="1402773"/>
            <a:ext cx="6935823" cy="4154984"/>
          </a:xfrm>
          <a:prstGeom prst="rect">
            <a:avLst/>
          </a:prstGeom>
        </p:spPr>
        <p:txBody>
          <a:bodyPr wrap="square">
            <a:spAutoFit/>
          </a:bodyPr>
          <a:lstStyle/>
          <a:p>
            <a:pPr algn="just" defTabSz="914400" fontAlgn="base">
              <a:spcBef>
                <a:spcPct val="0"/>
              </a:spcBef>
              <a:spcAft>
                <a:spcPct val="0"/>
              </a:spcAft>
            </a:pPr>
            <a:r>
              <a:rPr lang="it-IT" sz="2400" dirty="0" smtClean="0">
                <a:solidFill>
                  <a:schemeClr val="tx2"/>
                </a:solidFill>
                <a:latin typeface="Calibri" pitchFamily="34" charset="0"/>
                <a:ea typeface="Calibri" pitchFamily="34" charset="0"/>
                <a:cs typeface="Calibri" pitchFamily="34" charset="0"/>
              </a:rPr>
              <a:t>Il Gruppo Intesa Sanpaolo è partner del progetto nell’ambito della collaborazione attiva dal 2009 con Piccola Industria rinnovata anche dall’ultimo accordo “</a:t>
            </a:r>
            <a:r>
              <a:rPr lang="it-IT" sz="2400" dirty="0" smtClean="0">
                <a:solidFill>
                  <a:schemeClr val="tx2"/>
                </a:solidFill>
              </a:rPr>
              <a:t>Una crescita possibile</a:t>
            </a:r>
            <a:r>
              <a:rPr lang="it-IT" sz="2400" dirty="0" smtClean="0">
                <a:solidFill>
                  <a:schemeClr val="tx2"/>
                </a:solidFill>
                <a:latin typeface="Calibri" pitchFamily="34" charset="0"/>
                <a:ea typeface="Calibri" pitchFamily="34" charset="0"/>
                <a:cs typeface="Calibri" pitchFamily="34" charset="0"/>
              </a:rPr>
              <a:t>” siglato nel luglio 2014. </a:t>
            </a:r>
          </a:p>
          <a:p>
            <a:pPr lvl="0" algn="just" defTabSz="914400" fontAlgn="base">
              <a:spcBef>
                <a:spcPct val="0"/>
              </a:spcBef>
              <a:spcAft>
                <a:spcPct val="0"/>
              </a:spcAft>
            </a:pPr>
            <a:endParaRPr lang="it-IT" sz="2400" dirty="0" smtClean="0">
              <a:solidFill>
                <a:schemeClr val="tx2"/>
              </a:solidFill>
              <a:latin typeface="Calibri" pitchFamily="34" charset="0"/>
              <a:ea typeface="Calibri" pitchFamily="34" charset="0"/>
              <a:cs typeface="Calibri" pitchFamily="34" charset="0"/>
            </a:endParaRPr>
          </a:p>
          <a:p>
            <a:pPr lvl="0" algn="just" defTabSz="914400" fontAlgn="base">
              <a:spcBef>
                <a:spcPct val="0"/>
              </a:spcBef>
              <a:spcAft>
                <a:spcPct val="0"/>
              </a:spcAft>
            </a:pPr>
            <a:r>
              <a:rPr lang="it-IT" sz="2400" dirty="0" smtClean="0">
                <a:solidFill>
                  <a:schemeClr val="tx2"/>
                </a:solidFill>
                <a:latin typeface="Calibri" pitchFamily="34" charset="0"/>
                <a:ea typeface="Calibri" pitchFamily="34" charset="0"/>
                <a:cs typeface="Calibri" pitchFamily="34" charset="0"/>
              </a:rPr>
              <a:t>E’ previsto un percorso fatto di soluzioni formative, informative e  finanziare rivolto a promuovere la collaborazione tra imprenditori e startupper a tutti i livelli del processo: dall’incontro, alla selezione, all’adozione, allo sviluppo.</a:t>
            </a:r>
            <a:endParaRPr lang="it-IT" sz="2400" dirty="0" smtClean="0">
              <a:solidFill>
                <a:schemeClr val="tx2"/>
              </a:solidFill>
              <a:latin typeface="Calibri" pitchFamily="34" charset="0"/>
              <a:cs typeface="Calibri" pitchFamily="34" charset="0"/>
            </a:endParaRPr>
          </a:p>
          <a:p>
            <a:pPr lvl="0" algn="just" defTabSz="914400" fontAlgn="base">
              <a:spcBef>
                <a:spcPct val="0"/>
              </a:spcBef>
              <a:spcAft>
                <a:spcPct val="0"/>
              </a:spcAft>
            </a:pPr>
            <a:endParaRPr lang="it-IT" sz="2400" dirty="0" smtClean="0">
              <a:solidFill>
                <a:schemeClr val="tx2"/>
              </a:solidFill>
              <a:latin typeface="Calibri" pitchFamily="34" charset="0"/>
              <a:cs typeface="Calibri" pitchFamily="34" charset="0"/>
            </a:endParaRPr>
          </a:p>
        </p:txBody>
      </p:sp>
    </p:spTree>
    <p:extLst>
      <p:ext uri="{BB962C8B-B14F-4D97-AF65-F5344CB8AC3E}">
        <p14:creationId xmlns:p14="http://schemas.microsoft.com/office/powerpoint/2010/main" xmlns="" val="88308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de_testo.jpg"/>
          <p:cNvPicPr>
            <a:picLocks noChangeAspect="1"/>
          </p:cNvPicPr>
          <p:nvPr/>
        </p:nvPicPr>
        <p:blipFill rotWithShape="1">
          <a:blip r:embed="rId2" r:link="rId3">
            <a:extLst>
              <a:ext uri="{28A0092B-C50C-407E-A947-70E740481C1C}">
                <a14:useLocalDpi xmlns:a14="http://schemas.microsoft.com/office/drawing/2010/main" xmlns="" val="0"/>
              </a:ext>
            </a:extLst>
          </a:blip>
          <a:srcRect r="16279"/>
          <a:stretch/>
        </p:blipFill>
        <p:spPr>
          <a:xfrm>
            <a:off x="0" y="-11829"/>
            <a:ext cx="7647624" cy="6857999"/>
          </a:xfrm>
          <a:prstGeom prst="rect">
            <a:avLst/>
          </a:prstGeom>
        </p:spPr>
      </p:pic>
      <p:sp>
        <p:nvSpPr>
          <p:cNvPr id="8" name="Segnaposto titolo 1"/>
          <p:cNvSpPr txBox="1">
            <a:spLocks/>
          </p:cNvSpPr>
          <p:nvPr/>
        </p:nvSpPr>
        <p:spPr>
          <a:xfrm>
            <a:off x="1059897" y="37733"/>
            <a:ext cx="7636451" cy="85025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3600" kern="1200">
                <a:solidFill>
                  <a:schemeClr val="tx1"/>
                </a:solidFill>
                <a:latin typeface="+mj-lt"/>
                <a:ea typeface="+mj-ea"/>
                <a:cs typeface="+mj-cs"/>
              </a:defRPr>
            </a:lvl1pPr>
          </a:lstStyle>
          <a:p>
            <a:r>
              <a:rPr lang="it-IT" sz="2800" b="1" dirty="0" smtClean="0">
                <a:solidFill>
                  <a:schemeClr val="tx2"/>
                </a:solidFill>
              </a:rPr>
              <a:t>Il processo di selezione e contatto</a:t>
            </a:r>
            <a:endParaRPr lang="it-IT" sz="1600" b="1" dirty="0">
              <a:solidFill>
                <a:schemeClr val="tx2"/>
              </a:solidFill>
            </a:endParaRPr>
          </a:p>
        </p:txBody>
      </p:sp>
      <p:sp>
        <p:nvSpPr>
          <p:cNvPr id="9" name="Segnaposto testo 2"/>
          <p:cNvSpPr txBox="1">
            <a:spLocks/>
          </p:cNvSpPr>
          <p:nvPr/>
        </p:nvSpPr>
        <p:spPr>
          <a:xfrm>
            <a:off x="1059897" y="887983"/>
            <a:ext cx="6926512" cy="4898232"/>
          </a:xfrm>
          <a:prstGeom prst="rect">
            <a:avLst/>
          </a:prstGeom>
        </p:spPr>
        <p:txBody>
          <a:bodyPr vert="horz" lIns="91440" tIns="45720" rIns="91440" bIns="45720" rtlCol="0" anchor="t" anchorCtr="0">
            <a:normAutofit/>
          </a:bodyPr>
          <a:lstStyle>
            <a:lvl1pPr marL="0" indent="0" algn="l" defTabSz="457200" rtl="0" eaLnBrk="1" latinLnBrk="0" hangingPunct="1">
              <a:spcBef>
                <a:spcPct val="20000"/>
              </a:spcBef>
              <a:buFont typeface="Arial"/>
              <a:buNone/>
              <a:defRPr sz="28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just"/>
            <a:r>
              <a:rPr lang="it-IT" sz="2600" dirty="0" smtClean="0">
                <a:solidFill>
                  <a:schemeClr val="tx2"/>
                </a:solidFill>
              </a:rPr>
              <a:t>Le startup - innovative e non – si registrano sul sito di Officine Formative del Gruppo Intesa Sanpaolo  www.officineformative.it/</a:t>
            </a:r>
            <a:r>
              <a:rPr lang="it-IT" sz="2600" dirty="0" err="1" smtClean="0">
                <a:solidFill>
                  <a:schemeClr val="tx2"/>
                </a:solidFill>
              </a:rPr>
              <a:t>adottup</a:t>
            </a:r>
            <a:endParaRPr lang="it-IT" sz="2600" dirty="0" smtClean="0">
              <a:solidFill>
                <a:schemeClr val="tx2"/>
              </a:solidFill>
            </a:endParaRPr>
          </a:p>
          <a:p>
            <a:pPr algn="just"/>
            <a:endParaRPr lang="it-IT" sz="2600" dirty="0" smtClean="0">
              <a:solidFill>
                <a:schemeClr val="tx2"/>
              </a:solidFill>
            </a:endParaRPr>
          </a:p>
          <a:p>
            <a:pPr algn="just"/>
            <a:r>
              <a:rPr lang="it-IT" sz="2600" dirty="0" smtClean="0">
                <a:solidFill>
                  <a:schemeClr val="tx2"/>
                </a:solidFill>
              </a:rPr>
              <a:t>I progetti che superano la selezione da parte del Comitato congiunto Confindustria - Intesa Sanpaolo, partecipano ai corsi di alta formazione e vengono inseriti nella “</a:t>
            </a:r>
            <a:r>
              <a:rPr lang="it-IT" sz="2600" b="1" dirty="0" smtClean="0">
                <a:solidFill>
                  <a:schemeClr val="tx2"/>
                </a:solidFill>
              </a:rPr>
              <a:t>Vetrina delle migliori idee” </a:t>
            </a:r>
            <a:r>
              <a:rPr lang="it-IT" sz="2600" dirty="0" smtClean="0">
                <a:solidFill>
                  <a:schemeClr val="tx2"/>
                </a:solidFill>
              </a:rPr>
              <a:t>consultabile sul sito di Confindustria  </a:t>
            </a:r>
            <a:r>
              <a:rPr lang="it-IT" sz="2600" dirty="0" smtClean="0">
                <a:solidFill>
                  <a:schemeClr val="tx2"/>
                </a:solidFill>
                <a:hlinkClick r:id="rId4"/>
              </a:rPr>
              <a:t>www.adottup.it</a:t>
            </a:r>
            <a:endParaRPr lang="it-IT" sz="2600" dirty="0" smtClean="0">
              <a:solidFill>
                <a:schemeClr val="tx2"/>
              </a:solidFill>
            </a:endParaRPr>
          </a:p>
          <a:p>
            <a:pPr algn="just"/>
            <a:endParaRPr lang="it-IT" sz="2600" dirty="0" smtClean="0">
              <a:solidFill>
                <a:schemeClr val="tx2"/>
              </a:solidFill>
            </a:endParaRPr>
          </a:p>
          <a:p>
            <a:pPr algn="just"/>
            <a:endParaRPr lang="it-IT" sz="2600" dirty="0" smtClean="0">
              <a:solidFill>
                <a:schemeClr val="tx2"/>
              </a:solidFill>
            </a:endParaRPr>
          </a:p>
          <a:p>
            <a:endParaRPr lang="it-IT" sz="2600" dirty="0" smtClean="0"/>
          </a:p>
        </p:txBody>
      </p:sp>
      <p:sp>
        <p:nvSpPr>
          <p:cNvPr id="10" name="Segnaposto numero diapositiva 5"/>
          <p:cNvSpPr>
            <a:spLocks noGrp="1"/>
          </p:cNvSpPr>
          <p:nvPr>
            <p:ph type="sldNum" sz="quarter" idx="4294967295"/>
          </p:nvPr>
        </p:nvSpPr>
        <p:spPr>
          <a:xfrm>
            <a:off x="457200" y="6356350"/>
            <a:ext cx="7164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DE4774-7525-2C4D-BB83-379F94106C03}" type="slidenum">
              <a:rPr lang="it-IT" smtClean="0"/>
              <a:pPr/>
              <a:t>6</a:t>
            </a:fld>
            <a:endParaRPr lang="it-IT"/>
          </a:p>
        </p:txBody>
      </p:sp>
      <p:sp>
        <p:nvSpPr>
          <p:cNvPr id="12" name="Segnaposto numero diapositiva 4"/>
          <p:cNvSpPr>
            <a:spLocks noGrp="1"/>
          </p:cNvSpPr>
          <p:nvPr>
            <p:ph type="sldNum" sz="quarter" idx="12"/>
          </p:nvPr>
        </p:nvSpPr>
        <p:spPr>
          <a:xfrm>
            <a:off x="5689854" y="6432734"/>
            <a:ext cx="716455" cy="365125"/>
          </a:xfrm>
        </p:spPr>
        <p:txBody>
          <a:bodyPr/>
          <a:lstStyle/>
          <a:p>
            <a:fld id="{84DE4774-7525-2C4D-BB83-379F94106C03}" type="slidenum">
              <a:rPr lang="it-IT" sz="1200" smtClean="0">
                <a:solidFill>
                  <a:srgbClr val="08478A"/>
                </a:solidFill>
              </a:rPr>
              <a:pPr/>
              <a:t>6</a:t>
            </a:fld>
            <a:endParaRPr lang="it-IT" sz="1200" dirty="0">
              <a:solidFill>
                <a:srgbClr val="08478A"/>
              </a:solidFill>
            </a:endParaRPr>
          </a:p>
        </p:txBody>
      </p:sp>
      <p:sp>
        <p:nvSpPr>
          <p:cNvPr id="21" name="Figura a mano libera 20"/>
          <p:cNvSpPr/>
          <p:nvPr/>
        </p:nvSpPr>
        <p:spPr>
          <a:xfrm>
            <a:off x="1059897" y="3796145"/>
            <a:ext cx="7702200" cy="781050"/>
          </a:xfrm>
          <a:custGeom>
            <a:avLst/>
            <a:gdLst>
              <a:gd name="connsiteX0" fmla="*/ 0 w 1504015"/>
              <a:gd name="connsiteY0" fmla="*/ 0 h 1052810"/>
              <a:gd name="connsiteX1" fmla="*/ 1504015 w 1504015"/>
              <a:gd name="connsiteY1" fmla="*/ 0 h 1052810"/>
              <a:gd name="connsiteX2" fmla="*/ 1504015 w 1504015"/>
              <a:gd name="connsiteY2" fmla="*/ 1052810 h 1052810"/>
              <a:gd name="connsiteX3" fmla="*/ 0 w 1504015"/>
              <a:gd name="connsiteY3" fmla="*/ 1052810 h 1052810"/>
              <a:gd name="connsiteX4" fmla="*/ 0 w 1504015"/>
              <a:gd name="connsiteY4" fmla="*/ 0 h 10528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4015" h="1052810">
                <a:moveTo>
                  <a:pt x="0" y="0"/>
                </a:moveTo>
                <a:lnTo>
                  <a:pt x="1504015" y="0"/>
                </a:lnTo>
                <a:lnTo>
                  <a:pt x="1504015" y="1052810"/>
                </a:lnTo>
                <a:lnTo>
                  <a:pt x="0" y="10528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20317" tIns="20317" rIns="20317" bIns="20317" spcCol="1270" anchor="ctr"/>
          <a:lstStyle/>
          <a:p>
            <a:pPr defTabSz="711124">
              <a:lnSpc>
                <a:spcPct val="90000"/>
              </a:lnSpc>
              <a:spcAft>
                <a:spcPct val="35000"/>
              </a:spcAft>
              <a:defRPr/>
            </a:pPr>
            <a:endParaRPr lang="it-IT" dirty="0"/>
          </a:p>
          <a:p>
            <a:pPr defTabSz="711124">
              <a:lnSpc>
                <a:spcPct val="90000"/>
              </a:lnSpc>
              <a:spcAft>
                <a:spcPct val="35000"/>
              </a:spcAft>
              <a:defRPr/>
            </a:pPr>
            <a:endParaRPr lang="it-IT" dirty="0" smtClean="0"/>
          </a:p>
          <a:p>
            <a:pPr defTabSz="711124">
              <a:lnSpc>
                <a:spcPct val="90000"/>
              </a:lnSpc>
              <a:spcAft>
                <a:spcPct val="35000"/>
              </a:spcAft>
              <a:defRPr/>
            </a:pPr>
            <a:endParaRPr lang="it-IT" dirty="0" smtClean="0"/>
          </a:p>
          <a:p>
            <a:pPr defTabSz="711124">
              <a:lnSpc>
                <a:spcPct val="90000"/>
              </a:lnSpc>
              <a:spcAft>
                <a:spcPct val="35000"/>
              </a:spcAft>
              <a:defRPr/>
            </a:pPr>
            <a:endParaRPr lang="it-IT" dirty="0" smtClean="0"/>
          </a:p>
        </p:txBody>
      </p:sp>
    </p:spTree>
    <p:extLst>
      <p:ext uri="{BB962C8B-B14F-4D97-AF65-F5344CB8AC3E}">
        <p14:creationId xmlns:p14="http://schemas.microsoft.com/office/powerpoint/2010/main" xmlns="" val="88308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de_testo.jpg"/>
          <p:cNvPicPr>
            <a:picLocks noChangeAspect="1"/>
          </p:cNvPicPr>
          <p:nvPr/>
        </p:nvPicPr>
        <p:blipFill rotWithShape="1">
          <a:blip r:embed="rId2" r:link="rId3">
            <a:extLst>
              <a:ext uri="{28A0092B-C50C-407E-A947-70E740481C1C}">
                <a14:useLocalDpi xmlns:a14="http://schemas.microsoft.com/office/drawing/2010/main" xmlns="" val="0"/>
              </a:ext>
            </a:extLst>
          </a:blip>
          <a:srcRect r="16279"/>
          <a:stretch/>
        </p:blipFill>
        <p:spPr>
          <a:xfrm>
            <a:off x="0" y="0"/>
            <a:ext cx="7647624" cy="6857999"/>
          </a:xfrm>
          <a:prstGeom prst="rect">
            <a:avLst/>
          </a:prstGeom>
        </p:spPr>
      </p:pic>
      <p:sp>
        <p:nvSpPr>
          <p:cNvPr id="8" name="Segnaposto titolo 1"/>
          <p:cNvSpPr txBox="1">
            <a:spLocks/>
          </p:cNvSpPr>
          <p:nvPr/>
        </p:nvSpPr>
        <p:spPr>
          <a:xfrm>
            <a:off x="1059897" y="37733"/>
            <a:ext cx="7636451" cy="85025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3600" kern="1200">
                <a:solidFill>
                  <a:schemeClr val="tx1"/>
                </a:solidFill>
                <a:latin typeface="+mj-lt"/>
                <a:ea typeface="+mj-ea"/>
                <a:cs typeface="+mj-cs"/>
              </a:defRPr>
            </a:lvl1pPr>
          </a:lstStyle>
          <a:p>
            <a:r>
              <a:rPr lang="it-IT" sz="2800" b="1" dirty="0" smtClean="0">
                <a:solidFill>
                  <a:schemeClr val="tx2"/>
                </a:solidFill>
              </a:rPr>
              <a:t>I numeri di AdottUp   </a:t>
            </a:r>
          </a:p>
        </p:txBody>
      </p:sp>
      <p:sp>
        <p:nvSpPr>
          <p:cNvPr id="9" name="Segnaposto testo 2"/>
          <p:cNvSpPr txBox="1">
            <a:spLocks/>
          </p:cNvSpPr>
          <p:nvPr/>
        </p:nvSpPr>
        <p:spPr>
          <a:xfrm>
            <a:off x="883228" y="729574"/>
            <a:ext cx="8027308" cy="5420623"/>
          </a:xfrm>
          <a:prstGeom prst="rect">
            <a:avLst/>
          </a:prstGeom>
        </p:spPr>
        <p:txBody>
          <a:bodyPr vert="horz" lIns="91440" tIns="45720" rIns="91440" bIns="45720" rtlCol="0" anchor="t" anchorCtr="0">
            <a:normAutofit fontScale="92500"/>
          </a:bodyPr>
          <a:lstStyle>
            <a:lvl1pPr marL="0" indent="0" algn="l" defTabSz="457200" rtl="0" eaLnBrk="1" latinLnBrk="0" hangingPunct="1">
              <a:spcBef>
                <a:spcPct val="20000"/>
              </a:spcBef>
              <a:buFont typeface="Arial"/>
              <a:buNone/>
              <a:defRPr sz="28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514350" indent="-514350">
              <a:buFont typeface="Wingdings" pitchFamily="2" charset="2"/>
              <a:buChar char="ü"/>
            </a:pPr>
            <a:r>
              <a:rPr lang="it-IT" b="1" dirty="0" smtClean="0">
                <a:solidFill>
                  <a:schemeClr val="tx2"/>
                </a:solidFill>
              </a:rPr>
              <a:t>189</a:t>
            </a:r>
            <a:r>
              <a:rPr lang="it-IT" dirty="0" smtClean="0">
                <a:solidFill>
                  <a:schemeClr val="tx2"/>
                </a:solidFill>
              </a:rPr>
              <a:t> candidature raccolte provenienti da tutta Italia;</a:t>
            </a:r>
          </a:p>
          <a:p>
            <a:pPr marL="514350" indent="-514350">
              <a:buFont typeface="Wingdings" pitchFamily="2" charset="2"/>
              <a:buChar char="ü"/>
            </a:pPr>
            <a:r>
              <a:rPr lang="it-IT" b="1" dirty="0" smtClean="0">
                <a:solidFill>
                  <a:schemeClr val="tx2"/>
                </a:solidFill>
              </a:rPr>
              <a:t>65</a:t>
            </a:r>
            <a:r>
              <a:rPr lang="it-IT" dirty="0" smtClean="0">
                <a:solidFill>
                  <a:schemeClr val="tx2"/>
                </a:solidFill>
              </a:rPr>
              <a:t> startup selezionate e contattate per approfondimenti;</a:t>
            </a:r>
          </a:p>
          <a:p>
            <a:pPr marL="514350" indent="-514350">
              <a:buFont typeface="Wingdings" pitchFamily="2" charset="2"/>
              <a:buChar char="ü"/>
            </a:pPr>
            <a:r>
              <a:rPr lang="it-IT" b="1" dirty="0" smtClean="0">
                <a:solidFill>
                  <a:schemeClr val="tx2"/>
                </a:solidFill>
              </a:rPr>
              <a:t>30</a:t>
            </a:r>
            <a:r>
              <a:rPr lang="it-IT" dirty="0" smtClean="0">
                <a:solidFill>
                  <a:schemeClr val="tx2"/>
                </a:solidFill>
              </a:rPr>
              <a:t> selezionate per partecipare ai corsi di alta formazione erogati da Officine formative del Gruppo Intesa Sanpaolo; </a:t>
            </a:r>
          </a:p>
          <a:p>
            <a:pPr marL="514350" indent="-514350">
              <a:buFont typeface="Wingdings" pitchFamily="2" charset="2"/>
              <a:buChar char="ü"/>
            </a:pPr>
            <a:r>
              <a:rPr lang="it-IT" b="1" dirty="0" smtClean="0">
                <a:solidFill>
                  <a:schemeClr val="tx2"/>
                </a:solidFill>
              </a:rPr>
              <a:t>45</a:t>
            </a:r>
            <a:r>
              <a:rPr lang="it-IT" dirty="0" smtClean="0">
                <a:solidFill>
                  <a:schemeClr val="tx2"/>
                </a:solidFill>
              </a:rPr>
              <a:t> selezionate e diffuse nel Sistema con la «Vetrina delle migliori idee» on </a:t>
            </a:r>
            <a:r>
              <a:rPr lang="it-IT" dirty="0" err="1" smtClean="0">
                <a:solidFill>
                  <a:schemeClr val="tx2"/>
                </a:solidFill>
              </a:rPr>
              <a:t>line</a:t>
            </a:r>
            <a:r>
              <a:rPr lang="it-IT" dirty="0" smtClean="0">
                <a:solidFill>
                  <a:schemeClr val="tx2"/>
                </a:solidFill>
              </a:rPr>
              <a:t> (</a:t>
            </a:r>
            <a:r>
              <a:rPr lang="it-IT" dirty="0" smtClean="0">
                <a:solidFill>
                  <a:schemeClr val="tx2"/>
                </a:solidFill>
                <a:hlinkClick r:id="rId4"/>
              </a:rPr>
              <a:t>www.adottup.it</a:t>
            </a:r>
            <a:r>
              <a:rPr lang="it-IT" dirty="0" smtClean="0">
                <a:solidFill>
                  <a:schemeClr val="tx2"/>
                </a:solidFill>
              </a:rPr>
              <a:t> </a:t>
            </a:r>
            <a:r>
              <a:rPr lang="it-IT" dirty="0" smtClean="0">
                <a:solidFill>
                  <a:schemeClr val="tx2"/>
                </a:solidFill>
              </a:rPr>
              <a:t>) dall’11 </a:t>
            </a:r>
            <a:r>
              <a:rPr lang="it-IT" dirty="0" smtClean="0">
                <a:solidFill>
                  <a:schemeClr val="tx2"/>
                </a:solidFill>
              </a:rPr>
              <a:t>ottobre;</a:t>
            </a:r>
          </a:p>
          <a:p>
            <a:pPr marL="514350" indent="-514350">
              <a:buFont typeface="Wingdings" pitchFamily="2" charset="2"/>
              <a:buChar char="ü"/>
            </a:pPr>
            <a:r>
              <a:rPr lang="it-IT" b="1" dirty="0" smtClean="0">
                <a:solidFill>
                  <a:schemeClr val="tx2"/>
                </a:solidFill>
              </a:rPr>
              <a:t>11 </a:t>
            </a:r>
            <a:r>
              <a:rPr lang="it-IT" dirty="0" smtClean="0">
                <a:solidFill>
                  <a:schemeClr val="tx2"/>
                </a:solidFill>
              </a:rPr>
              <a:t>selezionate nell’ultimo comitato e </a:t>
            </a:r>
            <a:r>
              <a:rPr lang="it-IT" smtClean="0">
                <a:solidFill>
                  <a:schemeClr val="tx2"/>
                </a:solidFill>
              </a:rPr>
              <a:t>appena formate</a:t>
            </a:r>
            <a:endParaRPr lang="it-IT" dirty="0" smtClean="0">
              <a:solidFill>
                <a:schemeClr val="tx2"/>
              </a:solidFill>
            </a:endParaRPr>
          </a:p>
          <a:p>
            <a:pPr marL="971550" lvl="1" indent="-514350"/>
            <a:endParaRPr lang="it-IT" dirty="0" smtClean="0">
              <a:solidFill>
                <a:schemeClr val="tx2"/>
              </a:solidFill>
            </a:endParaRPr>
          </a:p>
          <a:p>
            <a:pPr marL="971550" lvl="1" indent="-514350" algn="l"/>
            <a:r>
              <a:rPr lang="it-IT" dirty="0" smtClean="0">
                <a:solidFill>
                  <a:schemeClr val="tx2"/>
                </a:solidFill>
              </a:rPr>
              <a:t>…. e si sono realizzate alcune prime adozioni</a:t>
            </a:r>
          </a:p>
          <a:p>
            <a:pPr marL="971550" lvl="1" indent="-514350"/>
            <a:endParaRPr lang="it-IT" dirty="0">
              <a:solidFill>
                <a:schemeClr val="tx2"/>
              </a:solidFill>
            </a:endParaRPr>
          </a:p>
        </p:txBody>
      </p:sp>
      <p:sp>
        <p:nvSpPr>
          <p:cNvPr id="12" name="Segnaposto numero diapositiva 4"/>
          <p:cNvSpPr>
            <a:spLocks noGrp="1"/>
          </p:cNvSpPr>
          <p:nvPr>
            <p:ph type="sldNum" sz="quarter" idx="12"/>
          </p:nvPr>
        </p:nvSpPr>
        <p:spPr>
          <a:xfrm>
            <a:off x="5689854" y="6432734"/>
            <a:ext cx="716455" cy="365125"/>
          </a:xfrm>
        </p:spPr>
        <p:txBody>
          <a:bodyPr/>
          <a:lstStyle/>
          <a:p>
            <a:fld id="{84DE4774-7525-2C4D-BB83-379F94106C03}" type="slidenum">
              <a:rPr lang="it-IT" sz="1200" smtClean="0">
                <a:solidFill>
                  <a:srgbClr val="08478A"/>
                </a:solidFill>
              </a:rPr>
              <a:pPr/>
              <a:t>7</a:t>
            </a:fld>
            <a:endParaRPr lang="it-IT" sz="1200" dirty="0">
              <a:solidFill>
                <a:srgbClr val="08478A"/>
              </a:solidFill>
            </a:endParaRPr>
          </a:p>
        </p:txBody>
      </p:sp>
    </p:spTree>
    <p:extLst>
      <p:ext uri="{BB962C8B-B14F-4D97-AF65-F5344CB8AC3E}">
        <p14:creationId xmlns:p14="http://schemas.microsoft.com/office/powerpoint/2010/main" xmlns="" val="88308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de_testo.jpg"/>
          <p:cNvPicPr>
            <a:picLocks noChangeAspect="1"/>
          </p:cNvPicPr>
          <p:nvPr/>
        </p:nvPicPr>
        <p:blipFill rotWithShape="1">
          <a:blip r:embed="rId2" r:link="rId3">
            <a:extLst>
              <a:ext uri="{28A0092B-C50C-407E-A947-70E740481C1C}">
                <a14:useLocalDpi xmlns:a14="http://schemas.microsoft.com/office/drawing/2010/main" xmlns="" val="0"/>
              </a:ext>
            </a:extLst>
          </a:blip>
          <a:srcRect r="16279"/>
          <a:stretch/>
        </p:blipFill>
        <p:spPr>
          <a:xfrm>
            <a:off x="0" y="0"/>
            <a:ext cx="7647624" cy="6857999"/>
          </a:xfrm>
          <a:prstGeom prst="rect">
            <a:avLst/>
          </a:prstGeom>
        </p:spPr>
      </p:pic>
      <p:sp>
        <p:nvSpPr>
          <p:cNvPr id="8" name="Segnaposto titolo 1"/>
          <p:cNvSpPr txBox="1">
            <a:spLocks/>
          </p:cNvSpPr>
          <p:nvPr/>
        </p:nvSpPr>
        <p:spPr>
          <a:xfrm>
            <a:off x="1059897" y="37733"/>
            <a:ext cx="7636451" cy="85025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3600" kern="1200">
                <a:solidFill>
                  <a:schemeClr val="tx1"/>
                </a:solidFill>
                <a:latin typeface="+mj-lt"/>
                <a:ea typeface="+mj-ea"/>
                <a:cs typeface="+mj-cs"/>
              </a:defRPr>
            </a:lvl1pPr>
          </a:lstStyle>
          <a:p>
            <a:endParaRPr lang="it-IT" sz="2800" b="1" dirty="0" smtClean="0">
              <a:solidFill>
                <a:schemeClr val="tx2"/>
              </a:solidFill>
            </a:endParaRPr>
          </a:p>
        </p:txBody>
      </p:sp>
      <p:sp>
        <p:nvSpPr>
          <p:cNvPr id="9" name="Segnaposto testo 2"/>
          <p:cNvSpPr txBox="1">
            <a:spLocks/>
          </p:cNvSpPr>
          <p:nvPr/>
        </p:nvSpPr>
        <p:spPr>
          <a:xfrm>
            <a:off x="883228" y="729574"/>
            <a:ext cx="8027308" cy="5420623"/>
          </a:xfrm>
          <a:prstGeom prst="rect">
            <a:avLst/>
          </a:prstGeom>
        </p:spPr>
        <p:txBody>
          <a:bodyPr vert="horz" lIns="91440" tIns="45720" rIns="91440" bIns="45720" rtlCol="0" anchor="t" anchorCtr="0">
            <a:normAutofit fontScale="25000" lnSpcReduction="20000"/>
          </a:bodyPr>
          <a:lstStyle>
            <a:lvl1pPr marL="0" indent="0" algn="l" defTabSz="457200" rtl="0" eaLnBrk="1" latinLnBrk="0" hangingPunct="1">
              <a:spcBef>
                <a:spcPct val="20000"/>
              </a:spcBef>
              <a:buFont typeface="Arial"/>
              <a:buNone/>
              <a:defRPr sz="28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just">
              <a:buFont typeface="Wingdings" pitchFamily="2" charset="2"/>
              <a:buChar char="Ø"/>
            </a:pPr>
            <a:r>
              <a:rPr lang="it-IT" sz="7200" b="1" dirty="0" smtClean="0">
                <a:solidFill>
                  <a:schemeClr val="tx2"/>
                </a:solidFill>
              </a:rPr>
              <a:t> My3DLife </a:t>
            </a:r>
            <a:r>
              <a:rPr lang="it-IT" sz="7200" dirty="0" smtClean="0">
                <a:solidFill>
                  <a:schemeClr val="tx2"/>
                </a:solidFill>
              </a:rPr>
              <a:t>emiliana propone un servizio di </a:t>
            </a:r>
            <a:r>
              <a:rPr lang="it-IT" sz="7200" i="1" dirty="0" smtClean="0">
                <a:solidFill>
                  <a:schemeClr val="tx2"/>
                </a:solidFill>
              </a:rPr>
              <a:t>3D e-commerce </a:t>
            </a:r>
            <a:r>
              <a:rPr lang="it-IT" sz="7200" dirty="0" smtClean="0">
                <a:solidFill>
                  <a:schemeClr val="tx2"/>
                </a:solidFill>
              </a:rPr>
              <a:t>per visionare online  gli acquisti da effettuare (es. My-3Dhome per arredamento e My-3Dlook per la moda). La MIDÀ Arredamenti di Forlì (produzione di arredi su misura per hotel, ristorazione, yacht, retail store) fornisce alla My3DLife spazio per lavorare e in cambio la startup supporta la MIDA nel svolgere le attività di e-commerce che prima venivano esternalizzate, oltre a scambiare competenze per progetti di sviluppo comuni;</a:t>
            </a:r>
          </a:p>
          <a:p>
            <a:pPr algn="just"/>
            <a:endParaRPr lang="it-IT" sz="7200" b="1" dirty="0" smtClean="0">
              <a:solidFill>
                <a:schemeClr val="tx2"/>
              </a:solidFill>
            </a:endParaRPr>
          </a:p>
          <a:p>
            <a:pPr algn="just">
              <a:buFont typeface="Wingdings" pitchFamily="2" charset="2"/>
              <a:buChar char="Ø"/>
            </a:pPr>
            <a:r>
              <a:rPr lang="it-IT" sz="7200" b="1" dirty="0" smtClean="0">
                <a:solidFill>
                  <a:schemeClr val="tx2"/>
                </a:solidFill>
              </a:rPr>
              <a:t> AppTripper </a:t>
            </a:r>
            <a:r>
              <a:rPr lang="it-IT" sz="7200" dirty="0" smtClean="0">
                <a:solidFill>
                  <a:schemeClr val="tx2"/>
                </a:solidFill>
              </a:rPr>
              <a:t>campana operante nei servizi web, ha realizzato un’applicazione per visitare città d’arte lasciandosi guidare da 8 emozioni. L’accordo commerciale con la City Sightseeing Napoli (trasporto turistico con bus a 2 piani) prevede la promozione del logo di AppTripper sulle mappe e sui materiali pubblicitari in cambio del 10% degli incassi derivanti dalle acquisizioni della </a:t>
            </a:r>
            <a:r>
              <a:rPr lang="it-IT" sz="7200" dirty="0" err="1" smtClean="0">
                <a:solidFill>
                  <a:schemeClr val="tx2"/>
                </a:solidFill>
              </a:rPr>
              <a:t>app</a:t>
            </a:r>
            <a:r>
              <a:rPr lang="it-IT" sz="7200" dirty="0" smtClean="0">
                <a:solidFill>
                  <a:schemeClr val="tx2"/>
                </a:solidFill>
              </a:rPr>
              <a:t> effettuate sul territorio napoletano. Entrambe sono associate all’Unione Industriali Napoli;</a:t>
            </a:r>
          </a:p>
          <a:p>
            <a:pPr marL="514350" indent="-514350" algn="just"/>
            <a:endParaRPr lang="it-IT" sz="7200" dirty="0" smtClean="0">
              <a:solidFill>
                <a:schemeClr val="tx2"/>
              </a:solidFill>
            </a:endParaRPr>
          </a:p>
          <a:p>
            <a:pPr algn="just">
              <a:buFont typeface="Wingdings" pitchFamily="2" charset="2"/>
              <a:buChar char="Ø"/>
            </a:pPr>
            <a:r>
              <a:rPr lang="it-IT" sz="7200" b="1" dirty="0" smtClean="0">
                <a:solidFill>
                  <a:schemeClr val="tx2"/>
                </a:solidFill>
              </a:rPr>
              <a:t> Orange fiber </a:t>
            </a:r>
            <a:r>
              <a:rPr lang="it-IT" sz="7200" dirty="0" smtClean="0">
                <a:solidFill>
                  <a:schemeClr val="tx2"/>
                </a:solidFill>
              </a:rPr>
              <a:t>siciliana del manifatturiero sviluppa tessuti innovativi utilizzando la cellulosa estratta da scarti dell'industria agrumicola, con processi brevettati e proprietari. Grazie alle nanotecnologie, gli oli essenziali degli agrumi vengono fissati ai tessuti per permettere il trasferimento della vitamina C. La partnership (industriale, operativa e finanziaria), definita il 27 maggio (da presentare alla stampa), ha visto l’ingresso nel capitale sociale di 2 imprenditori (Catania e Bologna) che hanno rilevato il 10% delle quote.</a:t>
            </a:r>
          </a:p>
          <a:p>
            <a:endParaRPr lang="it-IT" sz="3400" dirty="0" smtClean="0">
              <a:solidFill>
                <a:schemeClr val="tx2"/>
              </a:solidFill>
            </a:endParaRPr>
          </a:p>
          <a:p>
            <a:pPr marL="971550" lvl="1" indent="-514350"/>
            <a:endParaRPr lang="it-IT" sz="3400" dirty="0" smtClean="0">
              <a:solidFill>
                <a:schemeClr val="tx2"/>
              </a:solidFill>
            </a:endParaRPr>
          </a:p>
          <a:p>
            <a:pPr marL="971550" lvl="1" indent="-514350"/>
            <a:endParaRPr lang="it-IT" dirty="0">
              <a:solidFill>
                <a:schemeClr val="tx2"/>
              </a:solidFill>
            </a:endParaRPr>
          </a:p>
        </p:txBody>
      </p:sp>
      <p:sp>
        <p:nvSpPr>
          <p:cNvPr id="12" name="Segnaposto numero diapositiva 4"/>
          <p:cNvSpPr>
            <a:spLocks noGrp="1"/>
          </p:cNvSpPr>
          <p:nvPr>
            <p:ph type="sldNum" sz="quarter" idx="12"/>
          </p:nvPr>
        </p:nvSpPr>
        <p:spPr>
          <a:xfrm>
            <a:off x="5689854" y="6432734"/>
            <a:ext cx="716455" cy="365125"/>
          </a:xfrm>
        </p:spPr>
        <p:txBody>
          <a:bodyPr/>
          <a:lstStyle/>
          <a:p>
            <a:fld id="{84DE4774-7525-2C4D-BB83-379F94106C03}" type="slidenum">
              <a:rPr lang="it-IT" sz="1200" smtClean="0">
                <a:solidFill>
                  <a:srgbClr val="08478A"/>
                </a:solidFill>
              </a:rPr>
              <a:pPr/>
              <a:t>8</a:t>
            </a:fld>
            <a:endParaRPr lang="it-IT" sz="1200" dirty="0">
              <a:solidFill>
                <a:srgbClr val="08478A"/>
              </a:solidFill>
            </a:endParaRPr>
          </a:p>
        </p:txBody>
      </p:sp>
      <p:sp>
        <p:nvSpPr>
          <p:cNvPr id="6" name="Segnaposto titolo 1"/>
          <p:cNvSpPr txBox="1">
            <a:spLocks/>
          </p:cNvSpPr>
          <p:nvPr/>
        </p:nvSpPr>
        <p:spPr>
          <a:xfrm>
            <a:off x="1059897" y="37733"/>
            <a:ext cx="7459782" cy="85025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3600" kern="1200">
                <a:solidFill>
                  <a:schemeClr val="tx1"/>
                </a:solidFill>
                <a:latin typeface="+mj-lt"/>
                <a:ea typeface="+mj-ea"/>
                <a:cs typeface="+mj-cs"/>
              </a:defRPr>
            </a:lvl1pPr>
          </a:lstStyle>
          <a:p>
            <a:r>
              <a:rPr lang="it-IT" sz="2800" b="1" dirty="0" smtClean="0">
                <a:solidFill>
                  <a:schemeClr val="tx2"/>
                </a:solidFill>
              </a:rPr>
              <a:t>Alcune adozioni  </a:t>
            </a:r>
          </a:p>
        </p:txBody>
      </p:sp>
    </p:spTree>
    <p:extLst>
      <p:ext uri="{BB962C8B-B14F-4D97-AF65-F5344CB8AC3E}">
        <p14:creationId xmlns:p14="http://schemas.microsoft.com/office/powerpoint/2010/main" xmlns="" val="88308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de_testo.jpg"/>
          <p:cNvPicPr>
            <a:picLocks noChangeAspect="1"/>
          </p:cNvPicPr>
          <p:nvPr/>
        </p:nvPicPr>
        <p:blipFill rotWithShape="1">
          <a:blip r:embed="rId2" r:link="rId3">
            <a:extLst>
              <a:ext uri="{28A0092B-C50C-407E-A947-70E740481C1C}">
                <a14:useLocalDpi xmlns:a14="http://schemas.microsoft.com/office/drawing/2010/main" xmlns="" val="0"/>
              </a:ext>
            </a:extLst>
          </a:blip>
          <a:srcRect r="16279"/>
          <a:stretch/>
        </p:blipFill>
        <p:spPr>
          <a:xfrm>
            <a:off x="0" y="0"/>
            <a:ext cx="7647624" cy="6857999"/>
          </a:xfrm>
          <a:prstGeom prst="rect">
            <a:avLst/>
          </a:prstGeom>
        </p:spPr>
      </p:pic>
      <p:sp>
        <p:nvSpPr>
          <p:cNvPr id="8" name="Segnaposto titolo 1"/>
          <p:cNvSpPr txBox="1">
            <a:spLocks/>
          </p:cNvSpPr>
          <p:nvPr/>
        </p:nvSpPr>
        <p:spPr>
          <a:xfrm>
            <a:off x="1059897" y="37733"/>
            <a:ext cx="7636451" cy="85025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3600" kern="1200">
                <a:solidFill>
                  <a:schemeClr val="tx1"/>
                </a:solidFill>
                <a:latin typeface="+mj-lt"/>
                <a:ea typeface="+mj-ea"/>
                <a:cs typeface="+mj-cs"/>
              </a:defRPr>
            </a:lvl1pPr>
          </a:lstStyle>
          <a:p>
            <a:endParaRPr lang="it-IT" sz="2800" b="1" dirty="0" smtClean="0">
              <a:solidFill>
                <a:schemeClr val="tx2"/>
              </a:solidFill>
            </a:endParaRPr>
          </a:p>
        </p:txBody>
      </p:sp>
      <p:sp>
        <p:nvSpPr>
          <p:cNvPr id="9" name="Segnaposto testo 2"/>
          <p:cNvSpPr txBox="1">
            <a:spLocks/>
          </p:cNvSpPr>
          <p:nvPr/>
        </p:nvSpPr>
        <p:spPr>
          <a:xfrm>
            <a:off x="696191" y="729574"/>
            <a:ext cx="8214345" cy="5420623"/>
          </a:xfrm>
          <a:prstGeom prst="rect">
            <a:avLst/>
          </a:prstGeom>
        </p:spPr>
        <p:txBody>
          <a:bodyPr vert="horz" lIns="91440" tIns="45720" rIns="91440" bIns="45720" rtlCol="0" anchor="t" anchorCtr="0">
            <a:normAutofit fontScale="25000" lnSpcReduction="20000"/>
          </a:bodyPr>
          <a:lstStyle>
            <a:lvl1pPr marL="0" indent="0" algn="l" defTabSz="457200" rtl="0" eaLnBrk="1" latinLnBrk="0" hangingPunct="1">
              <a:spcBef>
                <a:spcPct val="20000"/>
              </a:spcBef>
              <a:buFont typeface="Arial"/>
              <a:buNone/>
              <a:defRPr sz="28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just">
              <a:buFont typeface="Wingdings" pitchFamily="2" charset="2"/>
              <a:buChar char="Ø"/>
            </a:pPr>
            <a:r>
              <a:rPr lang="it-IT" sz="7200" b="1" dirty="0" smtClean="0">
                <a:solidFill>
                  <a:schemeClr val="tx2"/>
                </a:solidFill>
              </a:rPr>
              <a:t> GNAMMO </a:t>
            </a:r>
            <a:r>
              <a:rPr lang="it-IT" sz="7200" dirty="0" smtClean="0">
                <a:solidFill>
                  <a:schemeClr val="tx2"/>
                </a:solidFill>
              </a:rPr>
              <a:t>piemontese rappresenta la più sviluppata piattaforma di Social </a:t>
            </a:r>
            <a:r>
              <a:rPr lang="it-IT" sz="7200" dirty="0" err="1" smtClean="0">
                <a:solidFill>
                  <a:schemeClr val="tx2"/>
                </a:solidFill>
              </a:rPr>
              <a:t>Eating</a:t>
            </a:r>
            <a:r>
              <a:rPr lang="it-IT" sz="7200" dirty="0" smtClean="0">
                <a:solidFill>
                  <a:schemeClr val="tx2"/>
                </a:solidFill>
              </a:rPr>
              <a:t> in Italia. Uno strumento con cui prendere parte o creare eventi gastronomici, dividendo posti a tavola con persone con cui instaurare nuove relazioni in una situazione in cui il cibo diventa veicolo per una particolare esperienza social. La partnership consiste nell’ingresso nel capitale sociale da parte di CEF Srl, società controllata da gruppo Ebano SpA, realtà attiva in diversi settori (dall’editoria alla comunicazione, dal </a:t>
            </a:r>
            <a:r>
              <a:rPr lang="it-IT" sz="7200" dirty="0" err="1" smtClean="0">
                <a:solidFill>
                  <a:schemeClr val="tx2"/>
                </a:solidFill>
              </a:rPr>
              <a:t>direct-marketing</a:t>
            </a:r>
            <a:r>
              <a:rPr lang="it-IT" sz="7200" dirty="0" smtClean="0">
                <a:solidFill>
                  <a:schemeClr val="tx2"/>
                </a:solidFill>
              </a:rPr>
              <a:t> al business intelligence, dalla ristorazione all’ assicurazione e finanza) e nella collaborazione rivolta a sviluppare una serie di sinergie di business connesse alle attività del gruppo.</a:t>
            </a:r>
          </a:p>
          <a:p>
            <a:pPr algn="just"/>
            <a:endParaRPr lang="it-IT" sz="7200" b="1" dirty="0" smtClean="0">
              <a:solidFill>
                <a:schemeClr val="tx2"/>
              </a:solidFill>
            </a:endParaRPr>
          </a:p>
          <a:p>
            <a:pPr algn="just">
              <a:buFont typeface="Wingdings" pitchFamily="2" charset="2"/>
              <a:buChar char="Ø"/>
            </a:pPr>
            <a:r>
              <a:rPr lang="it-IT" sz="7200" b="1" dirty="0" smtClean="0">
                <a:solidFill>
                  <a:schemeClr val="tx2"/>
                </a:solidFill>
              </a:rPr>
              <a:t> LEAF </a:t>
            </a:r>
            <a:r>
              <a:rPr lang="it-IT" sz="7200" dirty="0" smtClean="0">
                <a:solidFill>
                  <a:schemeClr val="tx2"/>
                </a:solidFill>
              </a:rPr>
              <a:t>friulana sviluppa nuove tecnologie per la gestione intelligente dell’energia, offrendo una serie di dispositivi intuitivi nell’uso e facili da installare. Il primo prodotto è un microinverter per pannelli fotovoltaici che permette di aumentare il rendimento del 30% per tutta la vita dell’impianto ed è unico nel suo genere in quanto può essere utilizzato anche per impianti di potenza elevata. </a:t>
            </a:r>
            <a:r>
              <a:rPr lang="it-IT" sz="7200" dirty="0" err="1" smtClean="0">
                <a:solidFill>
                  <a:schemeClr val="tx2"/>
                </a:solidFill>
              </a:rPr>
              <a:t>Venetronic</a:t>
            </a:r>
            <a:r>
              <a:rPr lang="it-IT" sz="7200" dirty="0" smtClean="0">
                <a:solidFill>
                  <a:schemeClr val="tx2"/>
                </a:solidFill>
              </a:rPr>
              <a:t>, la sub-holding di </a:t>
            </a:r>
            <a:r>
              <a:rPr lang="it-IT" sz="7200" dirty="0" err="1" smtClean="0">
                <a:solidFill>
                  <a:schemeClr val="tx2"/>
                </a:solidFill>
              </a:rPr>
              <a:t>Venetwork</a:t>
            </a:r>
            <a:r>
              <a:rPr lang="it-IT" sz="7200" dirty="0" smtClean="0">
                <a:solidFill>
                  <a:schemeClr val="tx2"/>
                </a:solidFill>
              </a:rPr>
              <a:t> che si occupa dei progetti innovativi nel campo dell’elettronica, ha deciso di costruire assieme a LEAF il percorso futuro, sostenendola sotto il profilo del capitale e, soprattutto, del management.</a:t>
            </a:r>
          </a:p>
          <a:p>
            <a:pPr marL="514350" indent="-514350" algn="just"/>
            <a:endParaRPr lang="it-IT" sz="7400" dirty="0" smtClean="0">
              <a:solidFill>
                <a:schemeClr val="tx2"/>
              </a:solidFill>
            </a:endParaRPr>
          </a:p>
          <a:p>
            <a:endParaRPr lang="it-IT" sz="3400" dirty="0" smtClean="0">
              <a:solidFill>
                <a:schemeClr val="tx2"/>
              </a:solidFill>
            </a:endParaRPr>
          </a:p>
          <a:p>
            <a:pPr marL="971550" lvl="1" indent="-514350"/>
            <a:endParaRPr lang="it-IT" sz="3400" dirty="0" smtClean="0">
              <a:solidFill>
                <a:schemeClr val="tx2"/>
              </a:solidFill>
            </a:endParaRPr>
          </a:p>
          <a:p>
            <a:pPr marL="971550" lvl="1" indent="-514350"/>
            <a:endParaRPr lang="it-IT" dirty="0">
              <a:solidFill>
                <a:schemeClr val="tx2"/>
              </a:solidFill>
            </a:endParaRPr>
          </a:p>
        </p:txBody>
      </p:sp>
      <p:sp>
        <p:nvSpPr>
          <p:cNvPr id="12" name="Segnaposto numero diapositiva 4"/>
          <p:cNvSpPr>
            <a:spLocks noGrp="1"/>
          </p:cNvSpPr>
          <p:nvPr>
            <p:ph type="sldNum" sz="quarter" idx="12"/>
          </p:nvPr>
        </p:nvSpPr>
        <p:spPr>
          <a:xfrm>
            <a:off x="5689854" y="6432734"/>
            <a:ext cx="716455" cy="365125"/>
          </a:xfrm>
        </p:spPr>
        <p:txBody>
          <a:bodyPr/>
          <a:lstStyle/>
          <a:p>
            <a:fld id="{84DE4774-7525-2C4D-BB83-379F94106C03}" type="slidenum">
              <a:rPr lang="it-IT" sz="1200" smtClean="0">
                <a:solidFill>
                  <a:srgbClr val="08478A"/>
                </a:solidFill>
              </a:rPr>
              <a:pPr/>
              <a:t>9</a:t>
            </a:fld>
            <a:endParaRPr lang="it-IT" sz="1200" dirty="0">
              <a:solidFill>
                <a:srgbClr val="08478A"/>
              </a:solidFill>
            </a:endParaRPr>
          </a:p>
        </p:txBody>
      </p:sp>
      <p:sp>
        <p:nvSpPr>
          <p:cNvPr id="6" name="Segnaposto titolo 1"/>
          <p:cNvSpPr txBox="1">
            <a:spLocks/>
          </p:cNvSpPr>
          <p:nvPr/>
        </p:nvSpPr>
        <p:spPr>
          <a:xfrm>
            <a:off x="1059897" y="-120676"/>
            <a:ext cx="7459782" cy="85025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3600" kern="1200">
                <a:solidFill>
                  <a:schemeClr val="tx1"/>
                </a:solidFill>
                <a:latin typeface="+mj-lt"/>
                <a:ea typeface="+mj-ea"/>
                <a:cs typeface="+mj-cs"/>
              </a:defRPr>
            </a:lvl1pPr>
          </a:lstStyle>
          <a:p>
            <a:r>
              <a:rPr lang="it-IT" sz="2800" b="1" dirty="0" smtClean="0">
                <a:solidFill>
                  <a:schemeClr val="tx2"/>
                </a:solidFill>
              </a:rPr>
              <a:t>Alcune adozioni  </a:t>
            </a:r>
          </a:p>
        </p:txBody>
      </p:sp>
    </p:spTree>
    <p:extLst>
      <p:ext uri="{BB962C8B-B14F-4D97-AF65-F5344CB8AC3E}">
        <p14:creationId xmlns:p14="http://schemas.microsoft.com/office/powerpoint/2010/main" xmlns="" val="8830858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g3cHqQchXEe1P2_pM9Aaj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g3cHqQchXEe1P2_pM9Aajg"/>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1260</Words>
  <Application>Microsoft Office PowerPoint</Application>
  <PresentationFormat>Presentazione su schermo (4:3)</PresentationFormat>
  <Paragraphs>243</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Crea Design</dc:creator>
  <cp:lastModifiedBy>MMondelli</cp:lastModifiedBy>
  <cp:revision>128</cp:revision>
  <dcterms:created xsi:type="dcterms:W3CDTF">2013-04-17T11:00:31Z</dcterms:created>
  <dcterms:modified xsi:type="dcterms:W3CDTF">2014-11-06T15:34:33Z</dcterms:modified>
</cp:coreProperties>
</file>